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jpg" ContentType="image/jpg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4610100" cy="3460750"/>
  <p:notesSz cx="4610100" cy="34607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60004"/>
            <a:ext cx="133858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60004"/>
            <a:ext cx="4050029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532" y="916507"/>
            <a:ext cx="4130040" cy="1644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10426" y="3322038"/>
            <a:ext cx="1315720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300956" y="3322038"/>
            <a:ext cx="252729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#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8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" Target="slide1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" Target="slide1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5" Type="http://schemas.openxmlformats.org/officeDocument/2006/relationships/slide" Target="slide1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slide" Target="slide1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Relationship Id="rId3" Type="http://schemas.openxmlformats.org/officeDocument/2006/relationships/slide" Target="slide1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slide" Target="slide1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39.jpg"/><Relationship Id="rId4" Type="http://schemas.openxmlformats.org/officeDocument/2006/relationships/slide" Target="slide1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hyperlink" Target="http://www.ieee.org/" TargetMode="External"/><Relationship Id="rId7" Type="http://schemas.openxmlformats.org/officeDocument/2006/relationships/slide" Target="slide17.xml"/><Relationship Id="rId8" Type="http://schemas.openxmlformats.org/officeDocument/2006/relationships/slide" Target="slide1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slide" Target="slide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" Target="slide18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" Target="slide18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" Target="slide18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" Target="slide18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" Target="slide18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" Target="slide1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slide" Target="slide1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" Target="slide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75321" y="922598"/>
            <a:ext cx="2457450" cy="50927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Controls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135826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/>
              <a:t>Control</a:t>
            </a:r>
            <a:r>
              <a:rPr dirty="0" spc="-45"/>
              <a:t> objectives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900823"/>
            <a:ext cx="65201" cy="6520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110856"/>
            <a:ext cx="65201" cy="652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320888"/>
            <a:ext cx="65201" cy="652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530921"/>
            <a:ext cx="65201" cy="6520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740954"/>
            <a:ext cx="65201" cy="6520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25844" y="773529"/>
            <a:ext cx="4344035" cy="1974214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89560">
              <a:lnSpc>
                <a:spcPct val="100000"/>
              </a:lnSpc>
              <a:spcBef>
                <a:spcPts val="434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stability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Improved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Arial"/>
                <a:cs typeface="Arial"/>
              </a:rPr>
              <a:t>response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characteristics</a:t>
            </a:r>
            <a:endParaRPr sz="1100">
              <a:latin typeface="Arial"/>
              <a:cs typeface="Arial"/>
            </a:endParaRPr>
          </a:p>
          <a:p>
            <a:pPr marL="289560" marR="369570">
              <a:lnSpc>
                <a:spcPct val="125299"/>
              </a:lnSpc>
            </a:pPr>
            <a:r>
              <a:rPr dirty="0" sz="1100" spc="-45" i="1">
                <a:solidFill>
                  <a:srgbClr val="FFFFFF"/>
                </a:solidFill>
                <a:latin typeface="Arial"/>
                <a:cs typeface="Arial"/>
              </a:rPr>
              <a:t>Regulation</a:t>
            </a:r>
            <a:r>
              <a:rPr dirty="0" sz="1100" spc="1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FFFFFF"/>
                </a:solidFill>
                <a:latin typeface="Arial"/>
                <a:cs typeface="Arial"/>
              </a:rPr>
              <a:t>presence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disturbances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noises </a:t>
            </a:r>
            <a:r>
              <a:rPr dirty="0" sz="1100" spc="-70">
                <a:solidFill>
                  <a:srgbClr val="FFFFFF"/>
                </a:solidFill>
                <a:latin typeface="Arial"/>
                <a:cs typeface="Arial"/>
              </a:rPr>
              <a:t>Robustness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plant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uncertainties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dirty="0" sz="1100" spc="-30" i="1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dirty="0" sz="11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varying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desired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FFFFFF"/>
                </a:solidFill>
                <a:latin typeface="Arial"/>
                <a:cs typeface="Arial"/>
              </a:rPr>
              <a:t>aspects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universal.</a:t>
            </a:r>
            <a:r>
              <a:rPr dirty="0" sz="11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example,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result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FFFFFF"/>
                </a:solidFill>
                <a:latin typeface="Arial"/>
                <a:cs typeface="Arial"/>
              </a:rPr>
              <a:t>closed-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loop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dynamics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that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insensitive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disturbances.</a:t>
            </a:r>
            <a:r>
              <a:rPr dirty="0" sz="11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disturbance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rejection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problem.</a:t>
            </a:r>
            <a:r>
              <a:rPr dirty="0" sz="11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Also,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pointed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previously,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robust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to plant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modeling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errors.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0"/>
              <a:t>Means</a:t>
            </a:r>
            <a:r>
              <a:rPr dirty="0" spc="15"/>
              <a:t> </a:t>
            </a:r>
            <a:r>
              <a:rPr dirty="0"/>
              <a:t>to</a:t>
            </a:r>
            <a:r>
              <a:rPr dirty="0" spc="15"/>
              <a:t> </a:t>
            </a:r>
            <a:r>
              <a:rPr dirty="0" spc="-75"/>
              <a:t>achieve</a:t>
            </a:r>
            <a:r>
              <a:rPr dirty="0" spc="15"/>
              <a:t> </a:t>
            </a:r>
            <a:r>
              <a:rPr dirty="0"/>
              <a:t>the</a:t>
            </a:r>
            <a:r>
              <a:rPr dirty="0" spc="15"/>
              <a:t> </a:t>
            </a:r>
            <a:r>
              <a:rPr dirty="0"/>
              <a:t>control</a:t>
            </a:r>
            <a:r>
              <a:rPr dirty="0" spc="15"/>
              <a:t> </a:t>
            </a:r>
            <a:r>
              <a:rPr dirty="0" spc="-50"/>
              <a:t>objectives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45641"/>
            <a:ext cx="65201" cy="6520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455674"/>
            <a:ext cx="65201" cy="652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665706"/>
            <a:ext cx="65201" cy="652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875739"/>
            <a:ext cx="65201" cy="6520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085771"/>
            <a:ext cx="65201" cy="6520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02932" y="1118347"/>
            <a:ext cx="3409950" cy="107569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20">
                <a:solidFill>
                  <a:srgbClr val="FF5CA8"/>
                </a:solidFill>
                <a:latin typeface="Arial"/>
                <a:cs typeface="Arial"/>
              </a:rPr>
              <a:t>Model</a:t>
            </a:r>
            <a:r>
              <a:rPr dirty="0" sz="1100" spc="-1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controlled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plant</a:t>
            </a:r>
            <a:endParaRPr sz="1100">
              <a:latin typeface="Arial"/>
              <a:cs typeface="Arial"/>
            </a:endParaRPr>
          </a:p>
          <a:p>
            <a:pPr marL="12700" marR="1123315">
              <a:lnSpc>
                <a:spcPct val="125299"/>
              </a:lnSpc>
            </a:pPr>
            <a:r>
              <a:rPr dirty="0" sz="1100" spc="-45">
                <a:solidFill>
                  <a:srgbClr val="FF5CA8"/>
                </a:solidFill>
                <a:latin typeface="Arial"/>
                <a:cs typeface="Arial"/>
              </a:rPr>
              <a:t>Analyze</a:t>
            </a:r>
            <a:r>
              <a:rPr dirty="0" sz="1100" spc="-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characteristics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 the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plant </a:t>
            </a:r>
            <a:r>
              <a:rPr dirty="0" sz="1100" spc="-50">
                <a:solidFill>
                  <a:srgbClr val="FF5CA8"/>
                </a:solidFill>
                <a:latin typeface="Arial"/>
                <a:cs typeface="Arial"/>
              </a:rPr>
              <a:t>Design</a:t>
            </a:r>
            <a:r>
              <a:rPr dirty="0" sz="1100" spc="-1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(controllers)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dirty="0" sz="1100" spc="-45">
                <a:solidFill>
                  <a:srgbClr val="FF5CA8"/>
                </a:solidFill>
                <a:latin typeface="Arial"/>
                <a:cs typeface="Arial"/>
              </a:rPr>
              <a:t>Analyze</a:t>
            </a:r>
            <a:r>
              <a:rPr dirty="0" sz="1100" spc="-1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robustness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system </a:t>
            </a:r>
            <a:r>
              <a:rPr dirty="0" sz="1100" spc="-35">
                <a:solidFill>
                  <a:srgbClr val="FF5CA8"/>
                </a:solidFill>
                <a:latin typeface="Arial"/>
                <a:cs typeface="Arial"/>
              </a:rPr>
              <a:t>Implement</a:t>
            </a:r>
            <a:r>
              <a:rPr dirty="0" sz="1100" spc="-1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About</a:t>
            </a:r>
            <a:r>
              <a:rPr dirty="0" spc="5"/>
              <a:t> </a:t>
            </a:r>
            <a:r>
              <a:rPr dirty="0"/>
              <a:t>this</a:t>
            </a:r>
            <a:r>
              <a:rPr dirty="0" spc="5"/>
              <a:t> </a:t>
            </a:r>
            <a:r>
              <a:rPr dirty="0" spc="-75"/>
              <a:t>course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502399"/>
            <a:ext cx="65201" cy="6520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02932" y="418882"/>
            <a:ext cx="32099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first-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graduate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on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346" y="675481"/>
            <a:ext cx="3681308" cy="233114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3188195"/>
            <a:ext cx="65201" cy="6520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02932" y="3104678"/>
            <a:ext cx="27851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prerequisite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advanced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30">
                <a:solidFill>
                  <a:srgbClr val="E5E5E5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512653"/>
            <a:ext cx="4330920" cy="266755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30">
                <a:solidFill>
                  <a:srgbClr val="E5E5E5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448155"/>
            <a:ext cx="4608195" cy="3007995"/>
            <a:chOff x="0" y="448155"/>
            <a:chExt cx="4608195" cy="30079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448155"/>
              <a:ext cx="4330920" cy="300789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3346500"/>
              <a:ext cx="4608195" cy="109855"/>
            </a:xfrm>
            <a:custGeom>
              <a:avLst/>
              <a:gdLst/>
              <a:ahLst/>
              <a:cxnLst/>
              <a:rect l="l" t="t" r="r" b="b"/>
              <a:pathLst>
                <a:path w="4608195" h="109854">
                  <a:moveTo>
                    <a:pt x="4607928" y="0"/>
                  </a:moveTo>
                  <a:lnTo>
                    <a:pt x="3071952" y="0"/>
                  </a:lnTo>
                  <a:lnTo>
                    <a:pt x="1535976" y="0"/>
                  </a:lnTo>
                  <a:lnTo>
                    <a:pt x="0" y="0"/>
                  </a:lnTo>
                  <a:lnTo>
                    <a:pt x="0" y="109550"/>
                  </a:lnTo>
                  <a:lnTo>
                    <a:pt x="1535976" y="109550"/>
                  </a:lnTo>
                  <a:lnTo>
                    <a:pt x="3071952" y="109550"/>
                  </a:lnTo>
                  <a:lnTo>
                    <a:pt x="4607928" y="109550"/>
                  </a:lnTo>
                  <a:lnTo>
                    <a:pt x="4607928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30">
                <a:solidFill>
                  <a:srgbClr val="E5E5E5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644267"/>
            <a:ext cx="4330920" cy="233855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592950"/>
            <a:ext cx="65201" cy="6520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5300" y="60004"/>
            <a:ext cx="1870075" cy="6413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>
                <a:solidFill>
                  <a:srgbClr val="E5E5E5"/>
                </a:solidFill>
                <a:latin typeface="Arial"/>
                <a:cs typeface="Arial"/>
              </a:rPr>
              <a:t>Written</a:t>
            </a:r>
            <a:r>
              <a:rPr dirty="0" sz="1400" spc="80">
                <a:solidFill>
                  <a:srgbClr val="E5E5E5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5E5E5"/>
                </a:solidFill>
                <a:latin typeface="Arial"/>
                <a:cs typeface="Arial"/>
              </a:rPr>
              <a:t>materials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4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  <a:spcBef>
                <a:spcPts val="5"/>
              </a:spcBef>
            </a:pP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Open-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dirty="0" sz="11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11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Notes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626" y="814052"/>
            <a:ext cx="3464749" cy="2269443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5"/>
              <a:t>Resources</a:t>
            </a:r>
            <a:r>
              <a:rPr dirty="0" spc="5"/>
              <a:t> </a:t>
            </a:r>
            <a:r>
              <a:rPr dirty="0"/>
              <a:t>for</a:t>
            </a:r>
            <a:r>
              <a:rPr dirty="0" spc="-10"/>
              <a:t> </a:t>
            </a:r>
            <a:r>
              <a:rPr dirty="0"/>
              <a:t>control </a:t>
            </a:r>
            <a:r>
              <a:rPr dirty="0" spc="-30"/>
              <a:t>education:</a:t>
            </a:r>
            <a:r>
              <a:rPr dirty="0" spc="125"/>
              <a:t> </a:t>
            </a:r>
            <a:r>
              <a:rPr dirty="0" spc="-60"/>
              <a:t>societies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647319"/>
            <a:ext cx="65201" cy="6520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034491"/>
            <a:ext cx="65201" cy="652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573491"/>
            <a:ext cx="65201" cy="652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707157"/>
            <a:ext cx="65201" cy="65201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38544" y="3160699"/>
            <a:ext cx="1732914" cy="0"/>
          </a:xfrm>
          <a:custGeom>
            <a:avLst/>
            <a:gdLst/>
            <a:ahLst/>
            <a:cxnLst/>
            <a:rect l="l" t="t" r="r" b="b"/>
            <a:pathLst>
              <a:path w="1732914" h="0">
                <a:moveTo>
                  <a:pt x="0" y="0"/>
                </a:moveTo>
                <a:lnTo>
                  <a:pt x="1732343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46075" y="538747"/>
            <a:ext cx="4141470" cy="279273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285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AIAA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(American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Institute of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Aeronautics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Astronautics)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ct val="100000"/>
              </a:lnSpc>
              <a:spcBef>
                <a:spcPts val="175"/>
              </a:spcBef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419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Publications:</a:t>
            </a:r>
            <a:r>
              <a:rPr dirty="0" sz="10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AIAA</a:t>
            </a:r>
            <a:r>
              <a:rPr dirty="0" sz="10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Journal</a:t>
            </a:r>
            <a:r>
              <a:rPr dirty="0" sz="1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5">
                <a:solidFill>
                  <a:srgbClr val="FFFFFF"/>
                </a:solidFill>
                <a:latin typeface="Arial"/>
                <a:cs typeface="Arial"/>
              </a:rPr>
              <a:t>Guidance,</a:t>
            </a:r>
            <a:r>
              <a:rPr dirty="0" sz="10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Navigation</a:t>
            </a:r>
            <a:endParaRPr sz="10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55"/>
              </a:spcBef>
            </a:pP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ASME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(American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Society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Mechanical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Engineers)</a:t>
            </a:r>
            <a:endParaRPr sz="1100">
              <a:latin typeface="Arial"/>
              <a:cs typeface="Arial"/>
            </a:endParaRPr>
          </a:p>
          <a:p>
            <a:pPr marL="446405" marR="43180" indent="-137160">
              <a:lnSpc>
                <a:spcPct val="100000"/>
              </a:lnSpc>
              <a:spcBef>
                <a:spcPts val="175"/>
              </a:spcBef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397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Publications:</a:t>
            </a:r>
            <a:r>
              <a:rPr dirty="0" sz="10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5CA8"/>
                </a:solidFill>
                <a:latin typeface="Arial"/>
                <a:cs typeface="Arial"/>
              </a:rPr>
              <a:t>ASME</a:t>
            </a:r>
            <a:r>
              <a:rPr dirty="0" sz="10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FF5CA8"/>
                </a:solidFill>
                <a:latin typeface="Arial"/>
                <a:cs typeface="Arial"/>
              </a:rPr>
              <a:t>Journal</a:t>
            </a:r>
            <a:r>
              <a:rPr dirty="0" sz="10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5CA8"/>
                </a:solidFill>
                <a:latin typeface="Arial"/>
                <a:cs typeface="Arial"/>
              </a:rPr>
              <a:t>of</a:t>
            </a:r>
            <a:r>
              <a:rPr dirty="0" sz="10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FF5CA8"/>
                </a:solidFill>
                <a:latin typeface="Arial"/>
                <a:cs typeface="Arial"/>
              </a:rPr>
              <a:t>Dynamic</a:t>
            </a:r>
            <a:r>
              <a:rPr dirty="0" sz="100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 spc="-55">
                <a:solidFill>
                  <a:srgbClr val="FF5CA8"/>
                </a:solidFill>
                <a:latin typeface="Arial"/>
                <a:cs typeface="Arial"/>
              </a:rPr>
              <a:t>Systems,</a:t>
            </a:r>
            <a:r>
              <a:rPr dirty="0" sz="10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 spc="-45">
                <a:solidFill>
                  <a:srgbClr val="FF5CA8"/>
                </a:solidFill>
                <a:latin typeface="Arial"/>
                <a:cs typeface="Arial"/>
              </a:rPr>
              <a:t>Measurement</a:t>
            </a:r>
            <a:r>
              <a:rPr dirty="0" sz="10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FF5CA8"/>
                </a:solidFill>
                <a:latin typeface="Arial"/>
                <a:cs typeface="Arial"/>
              </a:rPr>
              <a:t>and </a:t>
            </a:r>
            <a:r>
              <a:rPr dirty="0" sz="1000" spc="-10">
                <a:solidFill>
                  <a:srgbClr val="FF5CA8"/>
                </a:solidFill>
                <a:latin typeface="Arial"/>
                <a:cs typeface="Arial"/>
              </a:rPr>
              <a:t>Control</a:t>
            </a:r>
            <a:r>
              <a:rPr dirty="0" baseline="27777" sz="1050" spc="-1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baseline="27777" sz="105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50"/>
              </a:spcBef>
            </a:pP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IEEE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(Institute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Electrical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Electronics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Engineers)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ts val="1200"/>
              </a:lnSpc>
              <a:spcBef>
                <a:spcPts val="175"/>
              </a:spcBef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517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www.ieee.org</a:t>
            </a:r>
            <a:endParaRPr sz="1000">
              <a:latin typeface="Arial"/>
              <a:cs typeface="Arial"/>
            </a:endParaRPr>
          </a:p>
          <a:p>
            <a:pPr marL="309245">
              <a:lnSpc>
                <a:spcPts val="1195"/>
              </a:lnSpc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434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0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1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Society</a:t>
            </a:r>
            <a:endParaRPr sz="1000">
              <a:latin typeface="Arial"/>
              <a:cs typeface="Arial"/>
            </a:endParaRPr>
          </a:p>
          <a:p>
            <a:pPr marL="309245">
              <a:lnSpc>
                <a:spcPts val="1200"/>
              </a:lnSpc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517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Publications:</a:t>
            </a:r>
            <a:endParaRPr sz="10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95"/>
              </a:spcBef>
            </a:pPr>
            <a:r>
              <a:rPr dirty="0" baseline="13888" sz="900" spc="465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dirty="0" baseline="13888" sz="900" spc="39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900" spc="-10">
                <a:solidFill>
                  <a:srgbClr val="FF5CA8"/>
                </a:solidFill>
                <a:latin typeface="Arial"/>
                <a:cs typeface="Arial"/>
              </a:rPr>
              <a:t>IEEE</a:t>
            </a:r>
            <a:r>
              <a:rPr dirty="0" sz="9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5CA8"/>
                </a:solidFill>
                <a:latin typeface="Arial"/>
                <a:cs typeface="Arial"/>
              </a:rPr>
              <a:t>Control</a:t>
            </a:r>
            <a:r>
              <a:rPr dirty="0" sz="900" spc="1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900" spc="-40">
                <a:solidFill>
                  <a:srgbClr val="FF5CA8"/>
                </a:solidFill>
                <a:latin typeface="Arial"/>
                <a:cs typeface="Arial"/>
              </a:rPr>
              <a:t>Systems</a:t>
            </a:r>
            <a:r>
              <a:rPr dirty="0" sz="900" spc="5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5CA8"/>
                </a:solidFill>
                <a:latin typeface="Arial"/>
                <a:cs typeface="Arial"/>
              </a:rPr>
              <a:t>Magazine</a:t>
            </a:r>
            <a:r>
              <a:rPr dirty="0" baseline="37037" sz="900" spc="-15">
                <a:solidFill>
                  <a:srgbClr val="FFFFFF"/>
                </a:solidFill>
                <a:latin typeface="Arial"/>
                <a:cs typeface="Arial"/>
                <a:hlinkClick r:id="rId7" action="ppaction://hlinksldjump"/>
              </a:rPr>
              <a:t>1</a:t>
            </a:r>
            <a:endParaRPr baseline="37037" sz="9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5"/>
              </a:spcBef>
            </a:pPr>
            <a:r>
              <a:rPr dirty="0" baseline="13888" sz="900" spc="465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dirty="0" baseline="13888" sz="900" spc="397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IEEE</a:t>
            </a:r>
            <a:r>
              <a:rPr dirty="0" sz="9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Transactions</a:t>
            </a:r>
            <a:r>
              <a:rPr dirty="0" sz="9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9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9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endParaRPr sz="9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5"/>
              </a:spcBef>
            </a:pPr>
            <a:r>
              <a:rPr dirty="0" baseline="13888" sz="900" spc="465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dirty="0" baseline="13888" sz="900" spc="412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IEEE</a:t>
            </a:r>
            <a:r>
              <a:rPr dirty="0" sz="9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Transactions</a:t>
            </a:r>
            <a:r>
              <a:rPr dirty="0" sz="9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9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Automatic</a:t>
            </a:r>
            <a:r>
              <a:rPr dirty="0" sz="9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9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75"/>
              </a:spcBef>
            </a:pP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IFAC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(International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Federation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Automatic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ct val="100000"/>
              </a:lnSpc>
              <a:spcBef>
                <a:spcPts val="175"/>
              </a:spcBef>
            </a:pPr>
            <a:r>
              <a:rPr dirty="0" baseline="13888" sz="900" spc="97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dirty="0" baseline="13888" sz="900" spc="397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Publications:</a:t>
            </a:r>
            <a:r>
              <a:rPr dirty="0" sz="10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Automatica,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Engineering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baseline="37037" sz="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dirty="0" sz="9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looking</a:t>
            </a:r>
            <a:r>
              <a:rPr dirty="0" sz="9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9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these,</a:t>
            </a:r>
            <a:r>
              <a:rPr dirty="0" sz="9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9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9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9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libra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8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95300" y="60004"/>
            <a:ext cx="242951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55">
                <a:solidFill>
                  <a:srgbClr val="E5E5E5"/>
                </a:solidFill>
                <a:latin typeface="Arial"/>
                <a:cs typeface="Arial"/>
              </a:rPr>
              <a:t>IEEE</a:t>
            </a:r>
            <a:r>
              <a:rPr dirty="0" sz="1400" spc="-15">
                <a:solidFill>
                  <a:srgbClr val="E5E5E5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5E5E5"/>
                </a:solidFill>
                <a:latin typeface="Arial"/>
                <a:cs typeface="Arial"/>
              </a:rPr>
              <a:t>Control </a:t>
            </a:r>
            <a:r>
              <a:rPr dirty="0" sz="1400" spc="-85">
                <a:solidFill>
                  <a:srgbClr val="E5E5E5"/>
                </a:solidFill>
                <a:latin typeface="Arial"/>
                <a:cs typeface="Arial"/>
              </a:rPr>
              <a:t>Systems</a:t>
            </a:r>
            <a:r>
              <a:rPr dirty="0" sz="1400" spc="-10">
                <a:solidFill>
                  <a:srgbClr val="E5E5E5"/>
                </a:solidFill>
                <a:latin typeface="Arial"/>
                <a:cs typeface="Arial"/>
              </a:rPr>
              <a:t> </a:t>
            </a:r>
            <a:r>
              <a:rPr dirty="0" sz="1400" spc="-55">
                <a:solidFill>
                  <a:srgbClr val="E5E5E5"/>
                </a:solidFill>
                <a:latin typeface="Arial"/>
                <a:cs typeface="Arial"/>
              </a:rPr>
              <a:t>Magazine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683995"/>
            <a:ext cx="4330920" cy="2239316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dirty="0" spc="-5"/>
              <a:t> </a:t>
            </a:r>
            <a:r>
              <a:rPr dirty="0" spc="-60"/>
              <a:t>power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5"/>
              <a:t> </a:t>
            </a:r>
            <a:r>
              <a:rPr dirty="0" spc="-30"/>
              <a:t>controls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00023"/>
            <a:ext cx="65201" cy="6520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82128"/>
            <a:ext cx="65201" cy="652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36318"/>
            <a:ext cx="65201" cy="65201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 marR="95885">
              <a:lnSpc>
                <a:spcPct val="102600"/>
              </a:lnSpc>
              <a:spcBef>
                <a:spcPts val="55"/>
              </a:spcBef>
            </a:pPr>
            <a:r>
              <a:rPr dirty="0"/>
              <a:t>Our</a:t>
            </a:r>
            <a:r>
              <a:rPr dirty="0" spc="-15"/>
              <a:t> </a:t>
            </a:r>
            <a:r>
              <a:rPr dirty="0" spc="-20"/>
              <a:t>internal</a:t>
            </a:r>
            <a:r>
              <a:rPr dirty="0" spc="-15"/>
              <a:t> </a:t>
            </a:r>
            <a:r>
              <a:rPr dirty="0" spc="-20"/>
              <a:t>body</a:t>
            </a:r>
            <a:r>
              <a:rPr dirty="0" spc="-10"/>
              <a:t> </a:t>
            </a:r>
            <a:r>
              <a:rPr dirty="0" spc="-30"/>
              <a:t>temperature</a:t>
            </a:r>
            <a:r>
              <a:rPr dirty="0" spc="-15"/>
              <a:t> </a:t>
            </a:r>
            <a:r>
              <a:rPr dirty="0" spc="-10"/>
              <a:t>is </a:t>
            </a:r>
            <a:r>
              <a:rPr dirty="0" spc="-40"/>
              <a:t>regulated</a:t>
            </a:r>
            <a:r>
              <a:rPr dirty="0" spc="-15"/>
              <a:t> </a:t>
            </a:r>
            <a:r>
              <a:rPr dirty="0" spc="-45"/>
              <a:t>around</a:t>
            </a:r>
            <a:r>
              <a:rPr dirty="0" spc="-10"/>
              <a:t> </a:t>
            </a:r>
            <a:r>
              <a:rPr dirty="0"/>
              <a:t>37</a:t>
            </a:r>
            <a:r>
              <a:rPr dirty="0" baseline="27777" sz="1200" i="1">
                <a:latin typeface="Times New Roman"/>
                <a:cs typeface="Times New Roman"/>
              </a:rPr>
              <a:t>◦</a:t>
            </a:r>
            <a:r>
              <a:rPr dirty="0" baseline="27777" sz="1200" spc="195" i="1">
                <a:latin typeface="Times New Roman"/>
                <a:cs typeface="Times New Roman"/>
              </a:rPr>
              <a:t> </a:t>
            </a:r>
            <a:r>
              <a:rPr dirty="0" sz="1100"/>
              <a:t>C</a:t>
            </a:r>
            <a:r>
              <a:rPr dirty="0" sz="1100" spc="-15"/>
              <a:t> </a:t>
            </a:r>
            <a:r>
              <a:rPr dirty="0" sz="1100"/>
              <a:t>or</a:t>
            </a:r>
            <a:r>
              <a:rPr dirty="0" sz="1100" spc="-10"/>
              <a:t> </a:t>
            </a:r>
            <a:r>
              <a:rPr dirty="0" sz="1100"/>
              <a:t>98</a:t>
            </a:r>
            <a:r>
              <a:rPr dirty="0" sz="1100" i="1">
                <a:latin typeface="Times New Roman"/>
                <a:cs typeface="Times New Roman"/>
              </a:rPr>
              <a:t>.</a:t>
            </a:r>
            <a:r>
              <a:rPr dirty="0" sz="1100"/>
              <a:t>6</a:t>
            </a:r>
            <a:r>
              <a:rPr dirty="0" baseline="27777" sz="1200" i="1">
                <a:latin typeface="Times New Roman"/>
                <a:cs typeface="Times New Roman"/>
              </a:rPr>
              <a:t>◦</a:t>
            </a:r>
            <a:r>
              <a:rPr dirty="0" baseline="27777" sz="1200" spc="195" i="1">
                <a:latin typeface="Times New Roman"/>
                <a:cs typeface="Times New Roman"/>
              </a:rPr>
              <a:t> </a:t>
            </a:r>
            <a:r>
              <a:rPr dirty="0" sz="1100" spc="-25"/>
              <a:t>F, </a:t>
            </a:r>
            <a:r>
              <a:rPr dirty="0" sz="1100" spc="-35"/>
              <a:t>whether </a:t>
            </a:r>
            <a:r>
              <a:rPr dirty="0" sz="1100"/>
              <a:t>in</a:t>
            </a:r>
            <a:r>
              <a:rPr dirty="0" sz="1100" spc="-15"/>
              <a:t> </a:t>
            </a:r>
            <a:r>
              <a:rPr dirty="0" sz="1100"/>
              <a:t>a</a:t>
            </a:r>
            <a:r>
              <a:rPr dirty="0" sz="1100" spc="-20"/>
              <a:t> </a:t>
            </a:r>
            <a:r>
              <a:rPr dirty="0" sz="1100" spc="-75"/>
              <a:t>sauna</a:t>
            </a:r>
            <a:r>
              <a:rPr dirty="0" sz="1100"/>
              <a:t> </a:t>
            </a:r>
            <a:r>
              <a:rPr dirty="0" sz="1100" spc="-10"/>
              <a:t>room</a:t>
            </a:r>
            <a:r>
              <a:rPr dirty="0" sz="1100" spc="-15"/>
              <a:t> </a:t>
            </a:r>
            <a:r>
              <a:rPr dirty="0" sz="1100"/>
              <a:t>or</a:t>
            </a:r>
            <a:r>
              <a:rPr dirty="0" sz="1100" spc="-15"/>
              <a:t> </a:t>
            </a:r>
            <a:r>
              <a:rPr dirty="0" sz="1100" spc="-40"/>
              <a:t>outside</a:t>
            </a:r>
            <a:r>
              <a:rPr dirty="0" sz="1100" spc="-20"/>
              <a:t> </a:t>
            </a:r>
            <a:r>
              <a:rPr dirty="0" sz="1100"/>
              <a:t>at</a:t>
            </a:r>
            <a:r>
              <a:rPr dirty="0" sz="1100" spc="-15"/>
              <a:t> </a:t>
            </a:r>
            <a:r>
              <a:rPr dirty="0" sz="1100"/>
              <a:t>the</a:t>
            </a:r>
            <a:r>
              <a:rPr dirty="0" sz="1100" spc="-15"/>
              <a:t> </a:t>
            </a:r>
            <a:r>
              <a:rPr dirty="0" sz="1100"/>
              <a:t>north</a:t>
            </a:r>
            <a:r>
              <a:rPr dirty="0" sz="1100" spc="-20"/>
              <a:t> </a:t>
            </a:r>
            <a:r>
              <a:rPr dirty="0" sz="1100" spc="-10"/>
              <a:t>pole.</a:t>
            </a:r>
            <a:endParaRPr sz="1100">
              <a:latin typeface="Times New Roman"/>
              <a:cs typeface="Times New Roman"/>
            </a:endParaRPr>
          </a:p>
          <a:p>
            <a:pPr marL="38100" marR="342900">
              <a:lnSpc>
                <a:spcPct val="102600"/>
              </a:lnSpc>
              <a:spcBef>
                <a:spcPts val="300"/>
              </a:spcBef>
            </a:pPr>
            <a:r>
              <a:rPr dirty="0"/>
              <a:t>The</a:t>
            </a:r>
            <a:r>
              <a:rPr dirty="0" spc="5"/>
              <a:t> </a:t>
            </a:r>
            <a:r>
              <a:rPr dirty="0" spc="-60"/>
              <a:t>power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5"/>
              <a:t> </a:t>
            </a:r>
            <a:r>
              <a:rPr dirty="0" spc="-55" i="1">
                <a:latin typeface="Arial"/>
                <a:cs typeface="Arial"/>
              </a:rPr>
              <a:t>feedback</a:t>
            </a:r>
            <a:r>
              <a:rPr dirty="0" spc="10" i="1">
                <a:latin typeface="Arial"/>
                <a:cs typeface="Arial"/>
              </a:rPr>
              <a:t> </a:t>
            </a:r>
            <a:r>
              <a:rPr dirty="0" spc="-20" i="1">
                <a:latin typeface="Arial"/>
                <a:cs typeface="Arial"/>
              </a:rPr>
              <a:t>controls</a:t>
            </a:r>
            <a:r>
              <a:rPr dirty="0" spc="-20"/>
              <a:t>:</a:t>
            </a:r>
            <a:r>
              <a:rPr dirty="0" spc="110"/>
              <a:t> </a:t>
            </a:r>
            <a:r>
              <a:rPr dirty="0" spc="50"/>
              <a:t>it</a:t>
            </a:r>
            <a:r>
              <a:rPr dirty="0" spc="5"/>
              <a:t> </a:t>
            </a:r>
            <a:r>
              <a:rPr dirty="0" spc="-55"/>
              <a:t>allows</a:t>
            </a:r>
            <a:r>
              <a:rPr dirty="0" spc="10"/>
              <a:t> </a:t>
            </a:r>
            <a:r>
              <a:rPr dirty="0" spc="-60"/>
              <a:t>us</a:t>
            </a:r>
            <a:r>
              <a:rPr dirty="0" spc="10"/>
              <a:t> </a:t>
            </a:r>
            <a:r>
              <a:rPr dirty="0"/>
              <a:t>to</a:t>
            </a:r>
            <a:r>
              <a:rPr dirty="0" spc="5"/>
              <a:t> </a:t>
            </a:r>
            <a:r>
              <a:rPr dirty="0" spc="-70"/>
              <a:t>make</a:t>
            </a:r>
            <a:r>
              <a:rPr dirty="0" spc="10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45"/>
              <a:t>precision </a:t>
            </a:r>
            <a:r>
              <a:rPr dirty="0" spc="-65"/>
              <a:t>device</a:t>
            </a:r>
            <a:r>
              <a:rPr dirty="0" spc="5"/>
              <a:t> </a:t>
            </a:r>
            <a:r>
              <a:rPr dirty="0"/>
              <a:t>out</a:t>
            </a:r>
            <a:r>
              <a:rPr dirty="0" spc="10"/>
              <a:t> </a:t>
            </a:r>
            <a:r>
              <a:rPr dirty="0"/>
              <a:t>of</a:t>
            </a:r>
            <a:r>
              <a:rPr dirty="0" spc="10"/>
              <a:t> </a:t>
            </a:r>
            <a:r>
              <a:rPr dirty="0"/>
              <a:t>a</a:t>
            </a:r>
            <a:r>
              <a:rPr dirty="0" spc="10"/>
              <a:t> </a:t>
            </a:r>
            <a:r>
              <a:rPr dirty="0" spc="-45"/>
              <a:t>crude</a:t>
            </a:r>
            <a:r>
              <a:rPr dirty="0" spc="10"/>
              <a:t> </a:t>
            </a:r>
            <a:r>
              <a:rPr dirty="0" spc="-65"/>
              <a:t>one</a:t>
            </a:r>
            <a:r>
              <a:rPr dirty="0" spc="10"/>
              <a:t> </a:t>
            </a:r>
            <a:r>
              <a:rPr dirty="0"/>
              <a:t>that</a:t>
            </a:r>
            <a:r>
              <a:rPr dirty="0" spc="10"/>
              <a:t> </a:t>
            </a:r>
            <a:r>
              <a:rPr dirty="0" spc="-60"/>
              <a:t>works</a:t>
            </a:r>
            <a:r>
              <a:rPr dirty="0" spc="10"/>
              <a:t> </a:t>
            </a:r>
            <a:r>
              <a:rPr dirty="0" spc="-25"/>
              <a:t>well</a:t>
            </a:r>
            <a:r>
              <a:rPr dirty="0" spc="10"/>
              <a:t> </a:t>
            </a:r>
            <a:r>
              <a:rPr dirty="0" spc="-80"/>
              <a:t>even</a:t>
            </a:r>
            <a:r>
              <a:rPr dirty="0" spc="10"/>
              <a:t> </a:t>
            </a:r>
            <a:r>
              <a:rPr dirty="0"/>
              <a:t>in</a:t>
            </a:r>
            <a:r>
              <a:rPr dirty="0" spc="10"/>
              <a:t> </a:t>
            </a:r>
            <a:r>
              <a:rPr dirty="0" spc="-10"/>
              <a:t>changing environments.</a:t>
            </a: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dirty="0" spc="-40"/>
              <a:t>We</a:t>
            </a:r>
            <a:r>
              <a:rPr dirty="0" spc="-35"/>
              <a:t> </a:t>
            </a:r>
            <a:r>
              <a:rPr dirty="0" spc="-55"/>
              <a:t>also</a:t>
            </a:r>
            <a:r>
              <a:rPr dirty="0" spc="-20"/>
              <a:t> </a:t>
            </a:r>
            <a:r>
              <a:rPr dirty="0" spc="-100"/>
              <a:t>use</a:t>
            </a:r>
            <a:r>
              <a:rPr dirty="0" spc="25"/>
              <a:t> </a:t>
            </a:r>
            <a:r>
              <a:rPr dirty="0" spc="-30" i="1">
                <a:latin typeface="Arial"/>
                <a:cs typeface="Arial"/>
              </a:rPr>
              <a:t>prediction</a:t>
            </a:r>
            <a:r>
              <a:rPr dirty="0" spc="5" i="1">
                <a:latin typeface="Arial"/>
                <a:cs typeface="Arial"/>
              </a:rPr>
              <a:t> </a:t>
            </a:r>
            <a:r>
              <a:rPr dirty="0" spc="-45" i="1">
                <a:latin typeface="Arial"/>
                <a:cs typeface="Arial"/>
              </a:rPr>
              <a:t>and</a:t>
            </a:r>
            <a:r>
              <a:rPr dirty="0" i="1">
                <a:latin typeface="Arial"/>
                <a:cs typeface="Arial"/>
              </a:rPr>
              <a:t> </a:t>
            </a:r>
            <a:r>
              <a:rPr dirty="0" spc="-50" i="1">
                <a:latin typeface="Arial"/>
                <a:cs typeface="Arial"/>
              </a:rPr>
              <a:t>feedforward</a:t>
            </a:r>
            <a:r>
              <a:rPr dirty="0" i="1">
                <a:latin typeface="Arial"/>
                <a:cs typeface="Arial"/>
              </a:rPr>
              <a:t> </a:t>
            </a:r>
            <a:r>
              <a:rPr dirty="0" spc="-20" i="1">
                <a:latin typeface="Arial"/>
                <a:cs typeface="Arial"/>
              </a:rPr>
              <a:t>controls</a:t>
            </a:r>
            <a:r>
              <a:rPr dirty="0" spc="-20"/>
              <a:t>:</a:t>
            </a:r>
            <a:r>
              <a:rPr dirty="0" spc="100"/>
              <a:t> </a:t>
            </a:r>
            <a:r>
              <a:rPr dirty="0" spc="-95"/>
              <a:t>as</a:t>
            </a:r>
            <a:r>
              <a:rPr dirty="0" spc="20"/>
              <a:t> </a:t>
            </a:r>
            <a:r>
              <a:rPr dirty="0" spc="-25"/>
              <a:t>kids,</a:t>
            </a:r>
            <a:r>
              <a:rPr dirty="0" spc="5"/>
              <a:t> </a:t>
            </a:r>
            <a:r>
              <a:rPr dirty="0" spc="-90"/>
              <a:t>we</a:t>
            </a:r>
            <a:r>
              <a:rPr dirty="0" spc="15"/>
              <a:t> </a:t>
            </a:r>
            <a:r>
              <a:rPr dirty="0" spc="-25"/>
              <a:t>had </a:t>
            </a:r>
            <a:r>
              <a:rPr dirty="0" spc="-55"/>
              <a:t>learned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10"/>
              <a:t> </a:t>
            </a:r>
            <a:r>
              <a:rPr dirty="0" spc="-70"/>
              <a:t>wear</a:t>
            </a:r>
            <a:r>
              <a:rPr dirty="0"/>
              <a:t> </a:t>
            </a:r>
            <a:r>
              <a:rPr dirty="0" spc="-30"/>
              <a:t>T-</a:t>
            </a:r>
            <a:r>
              <a:rPr dirty="0"/>
              <a:t>shirts in </a:t>
            </a:r>
            <a:r>
              <a:rPr dirty="0" spc="-50"/>
              <a:t>summer,</a:t>
            </a:r>
            <a:r>
              <a:rPr dirty="0"/>
              <a:t> </a:t>
            </a:r>
            <a:r>
              <a:rPr dirty="0" spc="-25"/>
              <a:t>long</a:t>
            </a:r>
            <a:r>
              <a:rPr dirty="0"/>
              <a:t> </a:t>
            </a:r>
            <a:r>
              <a:rPr dirty="0" spc="-100"/>
              <a:t>sleeves</a:t>
            </a:r>
            <a:r>
              <a:rPr dirty="0" spc="25"/>
              <a:t> </a:t>
            </a:r>
            <a:r>
              <a:rPr dirty="0" spc="-45"/>
              <a:t>and</a:t>
            </a:r>
            <a:r>
              <a:rPr dirty="0"/>
              <a:t> </a:t>
            </a:r>
            <a:r>
              <a:rPr dirty="0" spc="-35"/>
              <a:t>coats</a:t>
            </a:r>
            <a:r>
              <a:rPr dirty="0"/>
              <a:t> in </a:t>
            </a:r>
            <a:r>
              <a:rPr dirty="0" spc="-10"/>
              <a:t>winter. </a:t>
            </a:r>
            <a:r>
              <a:rPr dirty="0"/>
              <a:t>With</a:t>
            </a:r>
            <a:r>
              <a:rPr dirty="0" spc="-5"/>
              <a:t> </a:t>
            </a:r>
            <a:r>
              <a:rPr dirty="0" spc="-65"/>
              <a:t>such</a:t>
            </a:r>
            <a:r>
              <a:rPr dirty="0"/>
              <a:t> </a:t>
            </a:r>
            <a:r>
              <a:rPr dirty="0" spc="-35"/>
              <a:t>predictive</a:t>
            </a:r>
            <a:r>
              <a:rPr dirty="0" spc="-5"/>
              <a:t> </a:t>
            </a:r>
            <a:r>
              <a:rPr dirty="0" spc="-45"/>
              <a:t>and</a:t>
            </a:r>
            <a:r>
              <a:rPr dirty="0"/>
              <a:t> </a:t>
            </a:r>
            <a:r>
              <a:rPr dirty="0" spc="-50"/>
              <a:t>feedforward</a:t>
            </a:r>
            <a:r>
              <a:rPr dirty="0"/>
              <a:t> </a:t>
            </a:r>
            <a:r>
              <a:rPr dirty="0" spc="-25"/>
              <a:t>controls,</a:t>
            </a:r>
            <a:r>
              <a:rPr dirty="0" spc="-5"/>
              <a:t> </a:t>
            </a:r>
            <a:r>
              <a:rPr dirty="0"/>
              <a:t>the </a:t>
            </a:r>
            <a:r>
              <a:rPr dirty="0" spc="-55"/>
              <a:t>burden</a:t>
            </a:r>
            <a:r>
              <a:rPr dirty="0"/>
              <a:t> of </a:t>
            </a:r>
            <a:r>
              <a:rPr dirty="0" spc="-45"/>
              <a:t>feedback </a:t>
            </a:r>
            <a:r>
              <a:rPr dirty="0" spc="-10"/>
              <a:t>control</a:t>
            </a:r>
            <a:r>
              <a:rPr dirty="0" spc="-35"/>
              <a:t> </a:t>
            </a:r>
            <a:r>
              <a:rPr dirty="0" spc="-10"/>
              <a:t>is</a:t>
            </a:r>
            <a:r>
              <a:rPr dirty="0" spc="-30"/>
              <a:t> </a:t>
            </a:r>
            <a:r>
              <a:rPr dirty="0" spc="-25"/>
              <a:t>greatly</a:t>
            </a:r>
            <a:r>
              <a:rPr dirty="0" spc="-30"/>
              <a:t> </a:t>
            </a:r>
            <a:r>
              <a:rPr dirty="0" spc="-10"/>
              <a:t>lifted.</a:t>
            </a:r>
          </a:p>
        </p:txBody>
      </p:sp>
      <p:sp>
        <p:nvSpPr>
          <p:cNvPr id="7" name="object 7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/>
              <a:t>Analysis</a:t>
            </a:r>
            <a:r>
              <a:rPr dirty="0" spc="-30"/>
              <a:t> </a:t>
            </a:r>
            <a:r>
              <a:rPr dirty="0" spc="-40"/>
              <a:t>and</a:t>
            </a:r>
            <a:r>
              <a:rPr dirty="0" spc="-25"/>
              <a:t> </a:t>
            </a:r>
            <a:r>
              <a:rPr dirty="0"/>
              <a:t>control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 spc="-35"/>
              <a:t>linear</a:t>
            </a:r>
            <a:r>
              <a:rPr dirty="0" spc="-30"/>
              <a:t> </a:t>
            </a:r>
            <a:r>
              <a:rPr dirty="0" spc="-45"/>
              <a:t>dynamic</a:t>
            </a:r>
            <a:r>
              <a:rPr dirty="0" spc="-25"/>
              <a:t> </a:t>
            </a:r>
            <a:r>
              <a:rPr dirty="0" spc="-70"/>
              <a:t>systems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06563"/>
            <a:ext cx="65201" cy="6520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88681"/>
            <a:ext cx="65201" cy="652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70786"/>
            <a:ext cx="65201" cy="65201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13537" rIns="0" bIns="0" rtlCol="0" vert="horz">
            <a:spAutoFit/>
          </a:bodyPr>
          <a:lstStyle/>
          <a:p>
            <a:pPr marL="38100" marR="238760">
              <a:lnSpc>
                <a:spcPct val="102600"/>
              </a:lnSpc>
              <a:spcBef>
                <a:spcPts val="55"/>
              </a:spcBef>
            </a:pPr>
            <a:r>
              <a:rPr dirty="0" spc="-40">
                <a:solidFill>
                  <a:srgbClr val="FF5CA8"/>
                </a:solidFill>
              </a:rPr>
              <a:t>System</a:t>
            </a:r>
            <a:r>
              <a:rPr dirty="0" spc="-40"/>
              <a:t>:</a:t>
            </a:r>
            <a:r>
              <a:rPr dirty="0" spc="85"/>
              <a:t> </a:t>
            </a:r>
            <a:r>
              <a:rPr dirty="0" spc="-20"/>
              <a:t>an</a:t>
            </a:r>
            <a:r>
              <a:rPr dirty="0" spc="-5"/>
              <a:t> </a:t>
            </a:r>
            <a:r>
              <a:rPr dirty="0" spc="-35"/>
              <a:t>interconnection</a:t>
            </a:r>
            <a:r>
              <a:rPr dirty="0"/>
              <a:t> of</a:t>
            </a:r>
            <a:r>
              <a:rPr dirty="0" spc="-5"/>
              <a:t> </a:t>
            </a:r>
            <a:r>
              <a:rPr dirty="0" spc="-60"/>
              <a:t>elements</a:t>
            </a:r>
            <a:r>
              <a:rPr dirty="0"/>
              <a:t> </a:t>
            </a:r>
            <a:r>
              <a:rPr dirty="0" spc="-45"/>
              <a:t>and</a:t>
            </a:r>
            <a:r>
              <a:rPr dirty="0" spc="-5"/>
              <a:t> </a:t>
            </a:r>
            <a:r>
              <a:rPr dirty="0" spc="-80"/>
              <a:t>devices</a:t>
            </a:r>
            <a:r>
              <a:rPr dirty="0" spc="5"/>
              <a:t> </a:t>
            </a:r>
            <a:r>
              <a:rPr dirty="0"/>
              <a:t>for a</a:t>
            </a:r>
            <a:r>
              <a:rPr dirty="0" spc="-5"/>
              <a:t> </a:t>
            </a:r>
            <a:r>
              <a:rPr dirty="0" spc="-50"/>
              <a:t>desired </a:t>
            </a:r>
            <a:r>
              <a:rPr dirty="0" spc="-10"/>
              <a:t>purpose</a:t>
            </a:r>
          </a:p>
          <a:p>
            <a:pPr marL="38100" marR="5080">
              <a:lnSpc>
                <a:spcPct val="102600"/>
              </a:lnSpc>
              <a:spcBef>
                <a:spcPts val="300"/>
              </a:spcBef>
            </a:pPr>
            <a:r>
              <a:rPr dirty="0" spc="-10">
                <a:solidFill>
                  <a:srgbClr val="FF5CA8"/>
                </a:solidFill>
              </a:rPr>
              <a:t>Control</a:t>
            </a:r>
            <a:r>
              <a:rPr dirty="0" spc="-15">
                <a:solidFill>
                  <a:srgbClr val="FF5CA8"/>
                </a:solidFill>
              </a:rPr>
              <a:t> </a:t>
            </a:r>
            <a:r>
              <a:rPr dirty="0" spc="-40">
                <a:solidFill>
                  <a:srgbClr val="FF5CA8"/>
                </a:solidFill>
              </a:rPr>
              <a:t>System</a:t>
            </a:r>
            <a:r>
              <a:rPr dirty="0" spc="-40"/>
              <a:t>:</a:t>
            </a:r>
            <a:r>
              <a:rPr dirty="0" spc="85"/>
              <a:t> </a:t>
            </a:r>
            <a:r>
              <a:rPr dirty="0" spc="-20"/>
              <a:t>an</a:t>
            </a:r>
            <a:r>
              <a:rPr dirty="0" spc="-10"/>
              <a:t> </a:t>
            </a:r>
            <a:r>
              <a:rPr dirty="0" spc="-35"/>
              <a:t>interconnection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 spc="-55"/>
              <a:t>components</a:t>
            </a:r>
            <a:r>
              <a:rPr dirty="0" spc="-10"/>
              <a:t> </a:t>
            </a:r>
            <a:r>
              <a:rPr dirty="0" spc="-25"/>
              <a:t>forming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 spc="-45"/>
              <a:t>system </a:t>
            </a:r>
            <a:r>
              <a:rPr dirty="0" spc="-25"/>
              <a:t>configuration</a:t>
            </a:r>
            <a:r>
              <a:rPr dirty="0" spc="15"/>
              <a:t> </a:t>
            </a:r>
            <a:r>
              <a:rPr dirty="0"/>
              <a:t>that</a:t>
            </a:r>
            <a:r>
              <a:rPr dirty="0" spc="20"/>
              <a:t> </a:t>
            </a:r>
            <a:r>
              <a:rPr dirty="0"/>
              <a:t>will</a:t>
            </a:r>
            <a:r>
              <a:rPr dirty="0" spc="15"/>
              <a:t> </a:t>
            </a:r>
            <a:r>
              <a:rPr dirty="0" spc="-40"/>
              <a:t>provide</a:t>
            </a:r>
            <a:r>
              <a:rPr dirty="0" spc="20"/>
              <a:t> </a:t>
            </a:r>
            <a:r>
              <a:rPr dirty="0"/>
              <a:t>a</a:t>
            </a:r>
            <a:r>
              <a:rPr dirty="0" spc="15"/>
              <a:t> </a:t>
            </a:r>
            <a:r>
              <a:rPr dirty="0" spc="-65"/>
              <a:t>desired</a:t>
            </a:r>
            <a:r>
              <a:rPr dirty="0" spc="20"/>
              <a:t> </a:t>
            </a:r>
            <a:r>
              <a:rPr dirty="0" spc="-10"/>
              <a:t>response</a:t>
            </a:r>
          </a:p>
          <a:p>
            <a:pPr marL="38100" marR="393700">
              <a:lnSpc>
                <a:spcPct val="102600"/>
              </a:lnSpc>
              <a:spcBef>
                <a:spcPts val="300"/>
              </a:spcBef>
            </a:pPr>
            <a:r>
              <a:rPr dirty="0" spc="-60">
                <a:solidFill>
                  <a:srgbClr val="FF5CA8"/>
                </a:solidFill>
              </a:rPr>
              <a:t>Feedback</a:t>
            </a:r>
            <a:r>
              <a:rPr dirty="0" spc="-60"/>
              <a:t>:</a:t>
            </a:r>
            <a:r>
              <a:rPr dirty="0" spc="50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 spc="-100"/>
              <a:t>use</a:t>
            </a:r>
            <a:r>
              <a:rPr dirty="0" spc="2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 spc="-20"/>
              <a:t>information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 spc="-25"/>
              <a:t>past</a:t>
            </a:r>
            <a:r>
              <a:rPr dirty="0" spc="-10"/>
              <a:t> </a:t>
            </a:r>
            <a:r>
              <a:rPr dirty="0"/>
              <a:t>or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 spc="-50"/>
              <a:t>present</a:t>
            </a:r>
            <a:r>
              <a:rPr dirty="0" spc="-10"/>
              <a:t> </a:t>
            </a:r>
            <a:r>
              <a:rPr dirty="0" spc="-25"/>
              <a:t>to </a:t>
            </a:r>
            <a:r>
              <a:rPr dirty="0" spc="-45"/>
              <a:t>influence</a:t>
            </a:r>
            <a:r>
              <a:rPr dirty="0" spc="-5"/>
              <a:t> </a:t>
            </a:r>
            <a:r>
              <a:rPr dirty="0" spc="-55"/>
              <a:t>behaviors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5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 spc="-10"/>
              <a:t>system</a:t>
            </a:r>
          </a:p>
        </p:txBody>
      </p:sp>
      <p:sp>
        <p:nvSpPr>
          <p:cNvPr id="7" name="object 7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Why</a:t>
            </a:r>
            <a:r>
              <a:rPr dirty="0" spc="-75"/>
              <a:t> </a:t>
            </a:r>
            <a:r>
              <a:rPr dirty="0" spc="-10"/>
              <a:t>automatic</a:t>
            </a:r>
            <a:r>
              <a:rPr dirty="0" spc="-70"/>
              <a:t> </a:t>
            </a:r>
            <a:r>
              <a:rPr dirty="0" spc="-20"/>
              <a:t>control?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97812"/>
            <a:ext cx="65201" cy="6520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79930"/>
            <a:ext cx="65201" cy="652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89963"/>
            <a:ext cx="65201" cy="6520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199995"/>
            <a:ext cx="65201" cy="6520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25844" y="932204"/>
            <a:ext cx="4070350" cy="154813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194945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either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manually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or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controlled.</a:t>
            </a:r>
            <a:r>
              <a:rPr dirty="0" sz="11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Why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automatic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control?</a:t>
            </a:r>
            <a:endParaRPr sz="1100">
              <a:latin typeface="Arial"/>
              <a:cs typeface="Arial"/>
            </a:endParaRPr>
          </a:p>
          <a:p>
            <a:pPr marL="289560" marR="13970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solidFill>
                  <a:srgbClr val="FF5CA8"/>
                </a:solidFill>
                <a:latin typeface="Arial"/>
                <a:cs typeface="Arial"/>
              </a:rPr>
              <a:t>Stability/Safety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1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diﬀicult/impossible</a:t>
            </a:r>
            <a:r>
              <a:rPr dirty="0" sz="11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1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FFFFFF"/>
                </a:solidFill>
                <a:latin typeface="Arial"/>
                <a:cs typeface="Arial"/>
              </a:rPr>
              <a:t>humans</a:t>
            </a:r>
            <a:r>
              <a:rPr dirty="0" sz="11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1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1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100" spc="-85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1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11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Arial"/>
                <a:cs typeface="Arial"/>
              </a:rPr>
              <a:t>expose</a:t>
            </a:r>
            <a:r>
              <a:rPr dirty="0" sz="11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FFFFFF"/>
                </a:solidFill>
                <a:latin typeface="Arial"/>
                <a:cs typeface="Arial"/>
              </a:rPr>
              <a:t>humans</a:t>
            </a:r>
            <a:r>
              <a:rPr dirty="0" sz="11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1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endParaRPr sz="1100">
              <a:latin typeface="Arial"/>
              <a:cs typeface="Arial"/>
            </a:endParaRPr>
          </a:p>
          <a:p>
            <a:pPr marL="289560" marR="704215">
              <a:lnSpc>
                <a:spcPct val="125299"/>
              </a:lnSpc>
            </a:pPr>
            <a:r>
              <a:rPr dirty="0" sz="1100" spc="-45">
                <a:solidFill>
                  <a:srgbClr val="FF5CA8"/>
                </a:solidFill>
                <a:latin typeface="Arial"/>
                <a:cs typeface="Arial"/>
              </a:rPr>
              <a:t>Performance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1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be 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“as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well”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humans </a:t>
            </a:r>
            <a:r>
              <a:rPr dirty="0" sz="1100" spc="-20">
                <a:solidFill>
                  <a:srgbClr val="FF5CA8"/>
                </a:solidFill>
                <a:latin typeface="Arial"/>
                <a:cs typeface="Arial"/>
              </a:rPr>
              <a:t>Cost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Humans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FFFFFF"/>
                </a:solidFill>
                <a:latin typeface="Arial"/>
                <a:cs typeface="Arial"/>
              </a:rPr>
              <a:t>expensive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bored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60">
                <a:solidFill>
                  <a:srgbClr val="FF5CA8"/>
                </a:solidFill>
                <a:latin typeface="Arial"/>
                <a:cs typeface="Arial"/>
              </a:rPr>
              <a:t>Robustness</a:t>
            </a: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1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deliver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requisite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Arial"/>
                <a:cs typeface="Arial"/>
              </a:rPr>
              <a:t>even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Arial"/>
                <a:cs typeface="Arial"/>
              </a:rPr>
              <a:t>process </a:t>
            </a:r>
            <a:r>
              <a:rPr dirty="0" sz="1100" spc="-90">
                <a:solidFill>
                  <a:srgbClr val="FFFFFF"/>
                </a:solidFill>
                <a:latin typeface="Arial"/>
                <a:cs typeface="Arial"/>
              </a:rPr>
              <a:t>behaves</a:t>
            </a:r>
            <a:r>
              <a:rPr dirty="0" sz="11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slightly</a:t>
            </a:r>
            <a:r>
              <a:rPr dirty="0" sz="11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differently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6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0"/>
              <a:t>Terminologies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27779" y="1028790"/>
            <a:ext cx="183515" cy="40640"/>
            <a:chOff x="327779" y="1028790"/>
            <a:chExt cx="183515" cy="40640"/>
          </a:xfrm>
        </p:grpSpPr>
        <p:sp>
          <p:nvSpPr>
            <p:cNvPr id="4" name="object 4" descr=""/>
            <p:cNvSpPr/>
            <p:nvPr/>
          </p:nvSpPr>
          <p:spPr>
            <a:xfrm>
              <a:off x="327779" y="1049034"/>
              <a:ext cx="158115" cy="0"/>
            </a:xfrm>
            <a:custGeom>
              <a:avLst/>
              <a:gdLst/>
              <a:ahLst/>
              <a:cxnLst/>
              <a:rect l="l" t="t" r="r" b="b"/>
              <a:pathLst>
                <a:path w="158115" h="0">
                  <a:moveTo>
                    <a:pt x="0" y="0"/>
                  </a:moveTo>
                  <a:lnTo>
                    <a:pt x="158072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70669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2967078" y="1028790"/>
            <a:ext cx="63500" cy="40640"/>
            <a:chOff x="2967078" y="1028790"/>
            <a:chExt cx="63500" cy="40640"/>
          </a:xfrm>
        </p:grpSpPr>
        <p:sp>
          <p:nvSpPr>
            <p:cNvPr id="7" name="object 7" descr=""/>
            <p:cNvSpPr/>
            <p:nvPr/>
          </p:nvSpPr>
          <p:spPr>
            <a:xfrm>
              <a:off x="2967078" y="104903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7612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989507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2917567" y="1910120"/>
            <a:ext cx="40640" cy="219075"/>
            <a:chOff x="2917567" y="1910120"/>
            <a:chExt cx="40640" cy="219075"/>
          </a:xfrm>
        </p:grpSpPr>
        <p:sp>
          <p:nvSpPr>
            <p:cNvPr id="10" name="object 10" descr=""/>
            <p:cNvSpPr/>
            <p:nvPr/>
          </p:nvSpPr>
          <p:spPr>
            <a:xfrm>
              <a:off x="2937811" y="1935425"/>
              <a:ext cx="0" cy="193675"/>
            </a:xfrm>
            <a:custGeom>
              <a:avLst/>
              <a:gdLst/>
              <a:ahLst/>
              <a:cxnLst/>
              <a:rect l="l" t="t" r="r" b="b"/>
              <a:pathLst>
                <a:path w="0" h="193675">
                  <a:moveTo>
                    <a:pt x="0" y="1936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17567" y="191012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221874" y="596488"/>
            <a:ext cx="2796540" cy="1193165"/>
            <a:chOff x="1221874" y="596488"/>
            <a:chExt cx="2796540" cy="1193165"/>
          </a:xfrm>
        </p:grpSpPr>
        <p:sp>
          <p:nvSpPr>
            <p:cNvPr id="13" name="object 13" descr=""/>
            <p:cNvSpPr/>
            <p:nvPr/>
          </p:nvSpPr>
          <p:spPr>
            <a:xfrm>
              <a:off x="3297815" y="599028"/>
              <a:ext cx="0" cy="283845"/>
            </a:xfrm>
            <a:custGeom>
              <a:avLst/>
              <a:gdLst/>
              <a:ahLst/>
              <a:cxnLst/>
              <a:rect l="l" t="t" r="r" b="b"/>
              <a:pathLst>
                <a:path w="0" h="283844">
                  <a:moveTo>
                    <a:pt x="0" y="0"/>
                  </a:moveTo>
                  <a:lnTo>
                    <a:pt x="0" y="28362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277571" y="86746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92120" y="104903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30" h="0">
                  <a:moveTo>
                    <a:pt x="0" y="0"/>
                  </a:moveTo>
                  <a:lnTo>
                    <a:pt x="15111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328049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837822" y="1049034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39" h="0">
                  <a:moveTo>
                    <a:pt x="0" y="0"/>
                  </a:moveTo>
                  <a:lnTo>
                    <a:pt x="15469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977336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07792" y="1049034"/>
              <a:ext cx="2430145" cy="720090"/>
            </a:xfrm>
            <a:custGeom>
              <a:avLst/>
              <a:gdLst/>
              <a:ahLst/>
              <a:cxnLst/>
              <a:rect l="l" t="t" r="r" b="b"/>
              <a:pathLst>
                <a:path w="2430145" h="720089">
                  <a:moveTo>
                    <a:pt x="2430030" y="0"/>
                  </a:moveTo>
                  <a:lnTo>
                    <a:pt x="2430030" y="720008"/>
                  </a:lnTo>
                </a:path>
                <a:path w="2430145" h="720089">
                  <a:moveTo>
                    <a:pt x="0" y="720008"/>
                  </a:moveTo>
                  <a:lnTo>
                    <a:pt x="0" y="93144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87548" y="111687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224414" y="1049034"/>
              <a:ext cx="90805" cy="0"/>
            </a:xfrm>
            <a:custGeom>
              <a:avLst/>
              <a:gdLst/>
              <a:ahLst/>
              <a:cxnLst/>
              <a:rect l="l" t="t" r="r" b="b"/>
              <a:pathLst>
                <a:path w="90805" h="0">
                  <a:moveTo>
                    <a:pt x="0" y="0"/>
                  </a:moveTo>
                  <a:lnTo>
                    <a:pt x="9023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99465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475631" y="1049034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 h="0">
                  <a:moveTo>
                    <a:pt x="0" y="0"/>
                  </a:moveTo>
                  <a:lnTo>
                    <a:pt x="12327" y="0"/>
                  </a:lnTo>
                  <a:lnTo>
                    <a:pt x="20758" y="0"/>
                  </a:lnTo>
                  <a:lnTo>
                    <a:pt x="24445" y="0"/>
                  </a:lnTo>
                  <a:lnTo>
                    <a:pt x="2253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482987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199832" y="1769042"/>
              <a:ext cx="638175" cy="0"/>
            </a:xfrm>
            <a:custGeom>
              <a:avLst/>
              <a:gdLst/>
              <a:ahLst/>
              <a:cxnLst/>
              <a:rect l="l" t="t" r="r" b="b"/>
              <a:pathLst>
                <a:path w="638175" h="0">
                  <a:moveTo>
                    <a:pt x="637989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174527" y="174879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07792" y="1049034"/>
              <a:ext cx="2430145" cy="720090"/>
            </a:xfrm>
            <a:custGeom>
              <a:avLst/>
              <a:gdLst/>
              <a:ahLst/>
              <a:cxnLst/>
              <a:rect l="l" t="t" r="r" b="b"/>
              <a:pathLst>
                <a:path w="2430145" h="720089">
                  <a:moveTo>
                    <a:pt x="1293302" y="720008"/>
                  </a:moveTo>
                  <a:lnTo>
                    <a:pt x="0" y="720008"/>
                  </a:lnTo>
                </a:path>
                <a:path w="2430145" h="720089">
                  <a:moveTo>
                    <a:pt x="2157843" y="0"/>
                  </a:moveTo>
                  <a:lnTo>
                    <a:pt x="243003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307803" y="779030"/>
              <a:ext cx="1350645" cy="450215"/>
            </a:xfrm>
            <a:custGeom>
              <a:avLst/>
              <a:gdLst/>
              <a:ahLst/>
              <a:cxnLst/>
              <a:rect l="l" t="t" r="r" b="b"/>
              <a:pathLst>
                <a:path w="1350645" h="450215">
                  <a:moveTo>
                    <a:pt x="0" y="0"/>
                  </a:moveTo>
                  <a:lnTo>
                    <a:pt x="1350016" y="0"/>
                  </a:lnTo>
                </a:path>
                <a:path w="1350645" h="450215">
                  <a:moveTo>
                    <a:pt x="1350016" y="0"/>
                  </a:moveTo>
                  <a:lnTo>
                    <a:pt x="1350016" y="450005"/>
                  </a:lnTo>
                </a:path>
                <a:path w="1350645" h="450215">
                  <a:moveTo>
                    <a:pt x="1350016" y="450005"/>
                  </a:moveTo>
                  <a:lnTo>
                    <a:pt x="0" y="450005"/>
                  </a:lnTo>
                </a:path>
                <a:path w="1350645" h="450215">
                  <a:moveTo>
                    <a:pt x="0" y="45000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13687" y="910486"/>
            <a:ext cx="708660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270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filter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032526" y="910486"/>
            <a:ext cx="530860" cy="298450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25844" y="765859"/>
            <a:ext cx="5842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solidFill>
                  <a:srgbClr val="FFFFFF"/>
                </a:solidFill>
                <a:latin typeface="Arial"/>
                <a:cs typeface="Arial"/>
              </a:rPr>
              <a:t>Reference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706685" y="753947"/>
            <a:ext cx="4425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526005" y="910486"/>
            <a:ext cx="664210" cy="277495"/>
          </a:xfrm>
          <a:custGeom>
            <a:avLst/>
            <a:gdLst/>
            <a:ahLst/>
            <a:cxnLst/>
            <a:rect l="l" t="t" r="r" b="b"/>
            <a:pathLst>
              <a:path w="664210" h="277494">
                <a:moveTo>
                  <a:pt x="0" y="277094"/>
                </a:moveTo>
                <a:lnTo>
                  <a:pt x="663584" y="277094"/>
                </a:lnTo>
                <a:lnTo>
                  <a:pt x="663584" y="0"/>
                </a:lnTo>
                <a:lnTo>
                  <a:pt x="0" y="0"/>
                </a:lnTo>
                <a:lnTo>
                  <a:pt x="0" y="277094"/>
                </a:lnTo>
                <a:close/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559483" y="945932"/>
            <a:ext cx="5969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371068" y="910486"/>
            <a:ext cx="593725" cy="298450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Actuator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953" y="981194"/>
            <a:ext cx="135678" cy="135677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2703625" y="1630495"/>
            <a:ext cx="468630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4699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Sensor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431213" y="1040433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251216" y="842427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140140" y="374952"/>
            <a:ext cx="1514475" cy="38544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813435">
              <a:lnSpc>
                <a:spcPct val="100000"/>
              </a:lnSpc>
              <a:spcBef>
                <a:spcPts val="200"/>
              </a:spcBef>
            </a:pP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Disturbance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Plant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456307"/>
            <a:ext cx="65201" cy="65201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641117"/>
            <a:ext cx="65201" cy="65201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825927"/>
            <a:ext cx="65201" cy="65201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3010750"/>
            <a:ext cx="65201" cy="65201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402932" y="2062592"/>
            <a:ext cx="3964304" cy="1228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66165" indent="2166620">
              <a:lnSpc>
                <a:spcPct val="142100"/>
              </a:lnSpc>
              <a:spcBef>
                <a:spcPts val="100"/>
              </a:spcBef>
            </a:pPr>
            <a:r>
              <a:rPr dirty="0" sz="1100" spc="-90">
                <a:solidFill>
                  <a:srgbClr val="FFFFFF"/>
                </a:solidFill>
                <a:latin typeface="Arial"/>
                <a:cs typeface="Arial"/>
              </a:rPr>
              <a:t>Sensor</a:t>
            </a:r>
            <a:r>
              <a:rPr dirty="0" sz="11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Arial"/>
                <a:cs typeface="Arial"/>
              </a:rPr>
              <a:t>noise </a:t>
            </a:r>
            <a:r>
              <a:rPr dirty="0" sz="1100" spc="-55">
                <a:solidFill>
                  <a:srgbClr val="FF5CA8"/>
                </a:solidFill>
                <a:latin typeface="Arial"/>
                <a:cs typeface="Arial"/>
              </a:rPr>
              <a:t>Process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1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Arial"/>
                <a:cs typeface="Arial"/>
              </a:rPr>
              <a:t>whose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output(s)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is/are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controlled</a:t>
            </a:r>
            <a:endParaRPr sz="1100">
              <a:latin typeface="Arial"/>
              <a:cs typeface="Arial"/>
            </a:endParaRPr>
          </a:p>
          <a:p>
            <a:pPr marL="12700" marR="90170">
              <a:lnSpc>
                <a:spcPct val="110200"/>
              </a:lnSpc>
            </a:pPr>
            <a:r>
              <a:rPr dirty="0" sz="1100">
                <a:solidFill>
                  <a:srgbClr val="FF5CA8"/>
                </a:solidFill>
                <a:latin typeface="Arial"/>
                <a:cs typeface="Arial"/>
              </a:rPr>
              <a:t>Actuator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1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influence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controlled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variable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of the 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process </a:t>
            </a:r>
            <a:r>
              <a:rPr dirty="0" sz="1100">
                <a:solidFill>
                  <a:srgbClr val="FF5CA8"/>
                </a:solidFill>
                <a:latin typeface="Arial"/>
                <a:cs typeface="Arial"/>
              </a:rPr>
              <a:t>Plant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1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1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21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11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actuator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100"/>
              </a:spcBef>
            </a:pPr>
            <a:r>
              <a:rPr dirty="0" sz="1100" spc="-10">
                <a:solidFill>
                  <a:srgbClr val="FF5CA8"/>
                </a:solidFill>
                <a:latin typeface="Arial"/>
                <a:cs typeface="Arial"/>
              </a:rPr>
              <a:t>Block</a:t>
            </a:r>
            <a:r>
              <a:rPr dirty="0" sz="1100" spc="-4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5CA8"/>
                </a:solidFill>
                <a:latin typeface="Arial"/>
                <a:cs typeface="Arial"/>
              </a:rPr>
              <a:t>diagram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visualizes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information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48" name="object 48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0"/>
              <a:t>Open-</a:t>
            </a:r>
            <a:r>
              <a:rPr dirty="0" spc="-20"/>
              <a:t>loop</a:t>
            </a:r>
            <a:r>
              <a:rPr dirty="0" spc="-40"/>
              <a:t> </a:t>
            </a:r>
            <a:r>
              <a:rPr dirty="0"/>
              <a:t>control</a:t>
            </a:r>
            <a:r>
              <a:rPr dirty="0" spc="-35"/>
              <a:t> </a:t>
            </a:r>
            <a:r>
              <a:rPr dirty="0" spc="-10"/>
              <a:t>v.s.</a:t>
            </a:r>
            <a:r>
              <a:rPr dirty="0" spc="80"/>
              <a:t> </a:t>
            </a:r>
            <a:r>
              <a:rPr dirty="0" spc="-70"/>
              <a:t>closed-</a:t>
            </a:r>
            <a:r>
              <a:rPr dirty="0" spc="-20"/>
              <a:t>loop</a:t>
            </a:r>
            <a:r>
              <a:rPr dirty="0" spc="-35"/>
              <a:t> </a:t>
            </a:r>
            <a:r>
              <a:rPr dirty="0" spc="-10"/>
              <a:t>control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216446" y="1700810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0" y="0"/>
                </a:moveTo>
                <a:lnTo>
                  <a:pt x="15182" y="20243"/>
                </a:lnTo>
                <a:lnTo>
                  <a:pt x="0" y="40487"/>
                </a:lnTo>
                <a:lnTo>
                  <a:pt x="40487" y="202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24167" y="1700810"/>
            <a:ext cx="925830" cy="40640"/>
            <a:chOff x="224167" y="1700810"/>
            <a:chExt cx="925830" cy="40640"/>
          </a:xfrm>
        </p:grpSpPr>
        <p:sp>
          <p:nvSpPr>
            <p:cNvPr id="5" name="object 5" descr=""/>
            <p:cNvSpPr/>
            <p:nvPr/>
          </p:nvSpPr>
          <p:spPr>
            <a:xfrm>
              <a:off x="224167" y="1721054"/>
              <a:ext cx="900430" cy="0"/>
            </a:xfrm>
            <a:custGeom>
              <a:avLst/>
              <a:gdLst/>
              <a:ahLst/>
              <a:cxnLst/>
              <a:rect l="l" t="t" r="r" b="b"/>
              <a:pathLst>
                <a:path w="900430" h="0">
                  <a:moveTo>
                    <a:pt x="0" y="0"/>
                  </a:moveTo>
                  <a:lnTo>
                    <a:pt x="90038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09372" y="170081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149860" y="1579976"/>
          <a:ext cx="2338070" cy="27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/>
                <a:gridCol w="443230"/>
                <a:gridCol w="1149350"/>
              </a:tblGrid>
              <a:tr h="138430">
                <a:tc rowSpan="2"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Controller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100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Controlled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699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429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8" name="object 8" descr=""/>
          <p:cNvGrpSpPr/>
          <p:nvPr/>
        </p:nvGrpSpPr>
        <p:grpSpPr>
          <a:xfrm>
            <a:off x="2813955" y="1001045"/>
            <a:ext cx="40640" cy="579120"/>
            <a:chOff x="2813955" y="1001045"/>
            <a:chExt cx="40640" cy="579120"/>
          </a:xfrm>
        </p:grpSpPr>
        <p:sp>
          <p:nvSpPr>
            <p:cNvPr id="9" name="object 9" descr=""/>
            <p:cNvSpPr/>
            <p:nvPr/>
          </p:nvSpPr>
          <p:spPr>
            <a:xfrm>
              <a:off x="2834199" y="1001045"/>
              <a:ext cx="0" cy="553720"/>
            </a:xfrm>
            <a:custGeom>
              <a:avLst/>
              <a:gdLst/>
              <a:ahLst/>
              <a:cxnLst/>
              <a:rect l="l" t="t" r="r" b="b"/>
              <a:pathLst>
                <a:path w="0" h="553719">
                  <a:moveTo>
                    <a:pt x="0" y="0"/>
                  </a:moveTo>
                  <a:lnTo>
                    <a:pt x="0" y="553626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813955" y="153948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3411465" y="1700810"/>
            <a:ext cx="323215" cy="40640"/>
            <a:chOff x="3411465" y="1700810"/>
            <a:chExt cx="323215" cy="40640"/>
          </a:xfrm>
        </p:grpSpPr>
        <p:sp>
          <p:nvSpPr>
            <p:cNvPr id="12" name="object 12" descr=""/>
            <p:cNvSpPr/>
            <p:nvPr/>
          </p:nvSpPr>
          <p:spPr>
            <a:xfrm>
              <a:off x="3411465" y="1721054"/>
              <a:ext cx="297815" cy="0"/>
            </a:xfrm>
            <a:custGeom>
              <a:avLst/>
              <a:gdLst/>
              <a:ahLst/>
              <a:cxnLst/>
              <a:rect l="l" t="t" r="r" b="b"/>
              <a:pathLst>
                <a:path w="297814" h="0">
                  <a:moveTo>
                    <a:pt x="0" y="0"/>
                  </a:moveTo>
                  <a:lnTo>
                    <a:pt x="29744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693722" y="170081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477414" y="790713"/>
            <a:ext cx="7137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Disturbance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896783" y="1424443"/>
            <a:ext cx="2552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100" spc="-20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5831" y="1425967"/>
            <a:ext cx="9169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Desired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610686" y="1424443"/>
            <a:ext cx="2470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 i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100" spc="-20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004441"/>
            <a:ext cx="65201" cy="6520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214473"/>
            <a:ext cx="65201" cy="65201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402932" y="1877146"/>
            <a:ext cx="4019550" cy="7899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output of the plant </a:t>
            </a:r>
            <a:r>
              <a:rPr dirty="0" sz="1100" spc="-8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influence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the input to the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  <a:p>
            <a:pPr marL="12700" marR="48895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dirty="0" sz="1100" spc="-95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0" i="1">
                <a:solidFill>
                  <a:srgbClr val="FFFFFF"/>
                </a:solidFill>
                <a:latin typeface="Arial"/>
                <a:cs typeface="Arial"/>
              </a:rPr>
              <a:t>signals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1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of time,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e.g.,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 a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car, 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temperature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room,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voltage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FFFFFF"/>
                </a:solidFill>
                <a:latin typeface="Arial"/>
                <a:cs typeface="Arial"/>
              </a:rPr>
              <a:t>applied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motor,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stock, </a:t>
            </a: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electrical-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cardiograph,</a:t>
            </a:r>
            <a:r>
              <a:rPr dirty="0" sz="1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1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r>
              <a:rPr dirty="0" sz="11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5</a:t>
            </a:fld>
            <a:r>
              <a:rPr dirty="0" spc="-65"/>
              <a:t> </a:t>
            </a:r>
            <a:r>
              <a:rPr dirty="0" spc="150"/>
              <a:t>/</a:t>
            </a:r>
            <a:r>
              <a:rPr dirty="0" spc="-65"/>
              <a:t> </a:t>
            </a: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60"/>
              <a:t>Open-</a:t>
            </a:r>
            <a:r>
              <a:rPr dirty="0" spc="-20"/>
              <a:t>loop</a:t>
            </a:r>
            <a:r>
              <a:rPr dirty="0" spc="-40"/>
              <a:t> </a:t>
            </a:r>
            <a:r>
              <a:rPr dirty="0"/>
              <a:t>control</a:t>
            </a:r>
            <a:r>
              <a:rPr dirty="0" spc="-35"/>
              <a:t> </a:t>
            </a:r>
            <a:r>
              <a:rPr dirty="0" spc="-10"/>
              <a:t>v.s.</a:t>
            </a:r>
            <a:r>
              <a:rPr dirty="0" spc="80"/>
              <a:t> </a:t>
            </a:r>
            <a:r>
              <a:rPr dirty="0" spc="-70"/>
              <a:t>closed-</a:t>
            </a:r>
            <a:r>
              <a:rPr dirty="0" spc="-20"/>
              <a:t>loop</a:t>
            </a:r>
            <a:r>
              <a:rPr dirty="0" spc="-35"/>
              <a:t> </a:t>
            </a:r>
            <a:r>
              <a:rPr dirty="0" spc="-10"/>
              <a:t>control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32897" y="1373595"/>
            <a:ext cx="334645" cy="40640"/>
            <a:chOff x="332897" y="1373595"/>
            <a:chExt cx="334645" cy="40640"/>
          </a:xfrm>
        </p:grpSpPr>
        <p:sp>
          <p:nvSpPr>
            <p:cNvPr id="4" name="object 4" descr=""/>
            <p:cNvSpPr/>
            <p:nvPr/>
          </p:nvSpPr>
          <p:spPr>
            <a:xfrm>
              <a:off x="332897" y="1393839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 h="0">
                  <a:moveTo>
                    <a:pt x="0" y="0"/>
                  </a:moveTo>
                  <a:lnTo>
                    <a:pt x="30904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26763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438560" y="1373595"/>
            <a:ext cx="90170" cy="40640"/>
            <a:chOff x="1438560" y="1373595"/>
            <a:chExt cx="90170" cy="40640"/>
          </a:xfrm>
        </p:grpSpPr>
        <p:sp>
          <p:nvSpPr>
            <p:cNvPr id="7" name="object 7" descr=""/>
            <p:cNvSpPr/>
            <p:nvPr/>
          </p:nvSpPr>
          <p:spPr>
            <a:xfrm>
              <a:off x="1438560" y="1393839"/>
              <a:ext cx="64769" cy="0"/>
            </a:xfrm>
            <a:custGeom>
              <a:avLst/>
              <a:gdLst/>
              <a:ahLst/>
              <a:cxnLst/>
              <a:rect l="l" t="t" r="r" b="b"/>
              <a:pathLst>
                <a:path w="64769" h="0">
                  <a:moveTo>
                    <a:pt x="0" y="0"/>
                  </a:moveTo>
                  <a:lnTo>
                    <a:pt x="6438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87758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2197585" y="1373595"/>
            <a:ext cx="199390" cy="40640"/>
            <a:chOff x="2197585" y="1373595"/>
            <a:chExt cx="199390" cy="40640"/>
          </a:xfrm>
        </p:grpSpPr>
        <p:sp>
          <p:nvSpPr>
            <p:cNvPr id="10" name="object 10" descr=""/>
            <p:cNvSpPr/>
            <p:nvPr/>
          </p:nvSpPr>
          <p:spPr>
            <a:xfrm>
              <a:off x="2197585" y="1393839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 h="0">
                  <a:moveTo>
                    <a:pt x="0" y="0"/>
                  </a:moveTo>
                  <a:lnTo>
                    <a:pt x="173695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56097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032662" y="941293"/>
            <a:ext cx="3260725" cy="1175385"/>
            <a:chOff x="1032662" y="941293"/>
            <a:chExt cx="3260725" cy="1175385"/>
          </a:xfrm>
        </p:grpSpPr>
        <p:sp>
          <p:nvSpPr>
            <p:cNvPr id="13" name="object 13" descr=""/>
            <p:cNvSpPr/>
            <p:nvPr/>
          </p:nvSpPr>
          <p:spPr>
            <a:xfrm>
              <a:off x="3212933" y="943833"/>
              <a:ext cx="0" cy="356870"/>
            </a:xfrm>
            <a:custGeom>
              <a:avLst/>
              <a:gdLst/>
              <a:ahLst/>
              <a:cxnLst/>
              <a:rect l="l" t="t" r="r" b="b"/>
              <a:pathLst>
                <a:path w="0" h="356869">
                  <a:moveTo>
                    <a:pt x="0" y="0"/>
                  </a:moveTo>
                  <a:lnTo>
                    <a:pt x="0" y="35686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192689" y="1285511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949266" y="1393839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52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104605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80771" y="1393839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 h="0">
                  <a:moveTo>
                    <a:pt x="0" y="0"/>
                  </a:moveTo>
                  <a:lnTo>
                    <a:pt x="13136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396956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888432" y="1393839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29" h="0">
                  <a:moveTo>
                    <a:pt x="0" y="0"/>
                  </a:moveTo>
                  <a:lnTo>
                    <a:pt x="134510" y="0"/>
                  </a:lnTo>
                </a:path>
                <a:path w="379729" h="0">
                  <a:moveTo>
                    <a:pt x="134510" y="0"/>
                  </a:moveTo>
                  <a:lnTo>
                    <a:pt x="37920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252458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52906" y="1393839"/>
              <a:ext cx="2970530" cy="720090"/>
            </a:xfrm>
            <a:custGeom>
              <a:avLst/>
              <a:gdLst/>
              <a:ahLst/>
              <a:cxnLst/>
              <a:rect l="l" t="t" r="r" b="b"/>
              <a:pathLst>
                <a:path w="2970529" h="720089">
                  <a:moveTo>
                    <a:pt x="2970036" y="0"/>
                  </a:moveTo>
                  <a:lnTo>
                    <a:pt x="2970036" y="720008"/>
                  </a:lnTo>
                </a:path>
                <a:path w="2970529" h="720089">
                  <a:moveTo>
                    <a:pt x="2970036" y="720008"/>
                  </a:moveTo>
                  <a:lnTo>
                    <a:pt x="0" y="720008"/>
                  </a:lnTo>
                </a:path>
                <a:path w="2970529" h="720089">
                  <a:moveTo>
                    <a:pt x="0" y="720008"/>
                  </a:moveTo>
                  <a:lnTo>
                    <a:pt x="0" y="16638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32662" y="153491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69782" y="1255291"/>
            <a:ext cx="76644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Thermostat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5094" y="1325999"/>
            <a:ext cx="135677" cy="135677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2913786" y="733500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Heat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5831" y="1109902"/>
            <a:ext cx="594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Desired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69029" y="1109902"/>
            <a:ext cx="508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Room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530777" y="1255291"/>
            <a:ext cx="66484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4699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dirty="0" sz="1100" spc="-120">
                <a:solidFill>
                  <a:srgbClr val="FFFFFF"/>
                </a:solidFill>
                <a:latin typeface="Arial"/>
                <a:cs typeface="Arial"/>
              </a:rPr>
              <a:t>Gas</a:t>
            </a:r>
            <a:r>
              <a:rPr dirty="0" sz="11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Valve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399115" y="1255291"/>
            <a:ext cx="54800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Furnace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439974" y="1255291"/>
            <a:ext cx="44640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966351" y="1367229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056356" y="1097227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262479"/>
            <a:ext cx="65201" cy="65201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644584"/>
            <a:ext cx="65201" cy="65201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402932" y="2178963"/>
            <a:ext cx="3382010" cy="5740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(plant,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controller,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etc)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closed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interconnection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feedback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FFFFFF"/>
                </a:solidFill>
                <a:latin typeface="Arial"/>
                <a:cs typeface="Arial"/>
              </a:rPr>
              <a:t>closed-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loop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38" name="object 38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9851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5"/>
              <a:t>Closed-</a:t>
            </a:r>
            <a:r>
              <a:rPr dirty="0" spc="-20"/>
              <a:t>loop</a:t>
            </a:r>
            <a:r>
              <a:rPr dirty="0" spc="-15"/>
              <a:t> </a:t>
            </a:r>
            <a:r>
              <a:rPr dirty="0"/>
              <a:t>control:</a:t>
            </a:r>
            <a:r>
              <a:rPr dirty="0" spc="105"/>
              <a:t> </a:t>
            </a:r>
            <a:r>
              <a:rPr dirty="0" spc="-30"/>
              <a:t>regulation</a:t>
            </a:r>
            <a:r>
              <a:rPr dirty="0" spc="-10"/>
              <a:t> </a:t>
            </a:r>
            <a:r>
              <a:rPr dirty="0" spc="-65"/>
              <a:t>example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32897" y="1636993"/>
            <a:ext cx="334645" cy="40640"/>
            <a:chOff x="332897" y="1636993"/>
            <a:chExt cx="334645" cy="40640"/>
          </a:xfrm>
        </p:grpSpPr>
        <p:sp>
          <p:nvSpPr>
            <p:cNvPr id="4" name="object 4" descr=""/>
            <p:cNvSpPr/>
            <p:nvPr/>
          </p:nvSpPr>
          <p:spPr>
            <a:xfrm>
              <a:off x="332897" y="1657237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 h="0">
                  <a:moveTo>
                    <a:pt x="0" y="0"/>
                  </a:moveTo>
                  <a:lnTo>
                    <a:pt x="309049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26763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438560" y="1636993"/>
            <a:ext cx="90170" cy="40640"/>
            <a:chOff x="1438560" y="1636993"/>
            <a:chExt cx="90170" cy="40640"/>
          </a:xfrm>
        </p:grpSpPr>
        <p:sp>
          <p:nvSpPr>
            <p:cNvPr id="7" name="object 7" descr=""/>
            <p:cNvSpPr/>
            <p:nvPr/>
          </p:nvSpPr>
          <p:spPr>
            <a:xfrm>
              <a:off x="1438560" y="1657237"/>
              <a:ext cx="64769" cy="0"/>
            </a:xfrm>
            <a:custGeom>
              <a:avLst/>
              <a:gdLst/>
              <a:ahLst/>
              <a:cxnLst/>
              <a:rect l="l" t="t" r="r" b="b"/>
              <a:pathLst>
                <a:path w="64769" h="0">
                  <a:moveTo>
                    <a:pt x="0" y="0"/>
                  </a:moveTo>
                  <a:lnTo>
                    <a:pt x="6438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87758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2197585" y="1636993"/>
            <a:ext cx="199390" cy="40640"/>
            <a:chOff x="2197585" y="1636993"/>
            <a:chExt cx="199390" cy="40640"/>
          </a:xfrm>
        </p:grpSpPr>
        <p:sp>
          <p:nvSpPr>
            <p:cNvPr id="10" name="object 10" descr=""/>
            <p:cNvSpPr/>
            <p:nvPr/>
          </p:nvSpPr>
          <p:spPr>
            <a:xfrm>
              <a:off x="2197585" y="1657237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 h="0">
                  <a:moveTo>
                    <a:pt x="0" y="0"/>
                  </a:moveTo>
                  <a:lnTo>
                    <a:pt x="173695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56097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032662" y="1204691"/>
            <a:ext cx="3260725" cy="1175385"/>
            <a:chOff x="1032662" y="1204691"/>
            <a:chExt cx="3260725" cy="1175385"/>
          </a:xfrm>
        </p:grpSpPr>
        <p:sp>
          <p:nvSpPr>
            <p:cNvPr id="13" name="object 13" descr=""/>
            <p:cNvSpPr/>
            <p:nvPr/>
          </p:nvSpPr>
          <p:spPr>
            <a:xfrm>
              <a:off x="3212933" y="1207231"/>
              <a:ext cx="0" cy="356870"/>
            </a:xfrm>
            <a:custGeom>
              <a:avLst/>
              <a:gdLst/>
              <a:ahLst/>
              <a:cxnLst/>
              <a:rect l="l" t="t" r="r" b="b"/>
              <a:pathLst>
                <a:path w="0" h="356869">
                  <a:moveTo>
                    <a:pt x="0" y="0"/>
                  </a:moveTo>
                  <a:lnTo>
                    <a:pt x="0" y="356861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192689" y="1548909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949266" y="1657236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 h="0">
                  <a:moveTo>
                    <a:pt x="0" y="0"/>
                  </a:moveTo>
                  <a:lnTo>
                    <a:pt x="170521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104605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80771" y="1657236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 h="0">
                  <a:moveTo>
                    <a:pt x="0" y="0"/>
                  </a:moveTo>
                  <a:lnTo>
                    <a:pt x="131367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396956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888432" y="1657236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29" h="0">
                  <a:moveTo>
                    <a:pt x="0" y="0"/>
                  </a:moveTo>
                  <a:lnTo>
                    <a:pt x="134510" y="0"/>
                  </a:lnTo>
                </a:path>
                <a:path w="379729" h="0">
                  <a:moveTo>
                    <a:pt x="134510" y="0"/>
                  </a:moveTo>
                  <a:lnTo>
                    <a:pt x="37920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252458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52906" y="1657236"/>
              <a:ext cx="2970530" cy="720090"/>
            </a:xfrm>
            <a:custGeom>
              <a:avLst/>
              <a:gdLst/>
              <a:ahLst/>
              <a:cxnLst/>
              <a:rect l="l" t="t" r="r" b="b"/>
              <a:pathLst>
                <a:path w="2970529" h="720089">
                  <a:moveTo>
                    <a:pt x="2970036" y="0"/>
                  </a:moveTo>
                  <a:lnTo>
                    <a:pt x="2970036" y="720008"/>
                  </a:lnTo>
                </a:path>
                <a:path w="2970529" h="720089">
                  <a:moveTo>
                    <a:pt x="2970036" y="720008"/>
                  </a:moveTo>
                  <a:lnTo>
                    <a:pt x="0" y="720008"/>
                  </a:lnTo>
                </a:path>
                <a:path w="2970529" h="720089">
                  <a:moveTo>
                    <a:pt x="0" y="720008"/>
                  </a:moveTo>
                  <a:lnTo>
                    <a:pt x="0" y="16638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32662" y="1798314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69782" y="1518689"/>
            <a:ext cx="76644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Thermostat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5094" y="1589397"/>
            <a:ext cx="135677" cy="135677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2913786" y="996897"/>
            <a:ext cx="5988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Heat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5831" y="1373300"/>
            <a:ext cx="5943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Desired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69029" y="1373300"/>
            <a:ext cx="5080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Room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530777" y="1518689"/>
            <a:ext cx="66484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4699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dirty="0" sz="1100" spc="-120">
                <a:solidFill>
                  <a:srgbClr val="FFFFFF"/>
                </a:solidFill>
                <a:latin typeface="Arial"/>
                <a:cs typeface="Arial"/>
              </a:rPr>
              <a:t>Gas</a:t>
            </a:r>
            <a:r>
              <a:rPr dirty="0" sz="11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Valve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399115" y="1518689"/>
            <a:ext cx="54800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Furnace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439974" y="1518689"/>
            <a:ext cx="446405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966351" y="1630627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056356" y="1360625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0" i="1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35" name="object 35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40"/>
              <a:t>Regulation</a:t>
            </a:r>
            <a:r>
              <a:rPr dirty="0" spc="-25"/>
              <a:t> </a:t>
            </a:r>
            <a:r>
              <a:rPr dirty="0"/>
              <a:t>control</a:t>
            </a:r>
            <a:r>
              <a:rPr dirty="0" spc="-25"/>
              <a:t> </a:t>
            </a:r>
            <a:r>
              <a:rPr dirty="0" spc="-50"/>
              <a:t>example:</a:t>
            </a:r>
            <a:r>
              <a:rPr dirty="0" spc="95"/>
              <a:t> </a:t>
            </a:r>
            <a:r>
              <a:rPr dirty="0" spc="-30"/>
              <a:t>automobile</a:t>
            </a:r>
            <a:r>
              <a:rPr dirty="0" spc="-25"/>
              <a:t> </a:t>
            </a:r>
            <a:r>
              <a:rPr dirty="0" spc="-65"/>
              <a:t>cruise</a:t>
            </a:r>
            <a:r>
              <a:rPr dirty="0" spc="-25"/>
              <a:t> </a:t>
            </a:r>
            <a:r>
              <a:rPr dirty="0" spc="-10"/>
              <a:t>control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46777" y="899142"/>
            <a:ext cx="3242945" cy="1193165"/>
            <a:chOff x="546777" y="899142"/>
            <a:chExt cx="3242945" cy="1193165"/>
          </a:xfrm>
        </p:grpSpPr>
        <p:sp>
          <p:nvSpPr>
            <p:cNvPr id="4" name="object 4" descr=""/>
            <p:cNvSpPr/>
            <p:nvPr/>
          </p:nvSpPr>
          <p:spPr>
            <a:xfrm>
              <a:off x="549317" y="1351687"/>
              <a:ext cx="434975" cy="0"/>
            </a:xfrm>
            <a:custGeom>
              <a:avLst/>
              <a:gdLst/>
              <a:ahLst/>
              <a:cxnLst/>
              <a:rect l="l" t="t" r="r" b="b"/>
              <a:pathLst>
                <a:path w="434975" h="0">
                  <a:moveTo>
                    <a:pt x="0" y="0"/>
                  </a:moveTo>
                  <a:lnTo>
                    <a:pt x="434504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68639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9526" y="1351687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10" h="0">
                  <a:moveTo>
                    <a:pt x="0" y="0"/>
                  </a:moveTo>
                  <a:lnTo>
                    <a:pt x="460863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975207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502009" y="135168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 h="0">
                  <a:moveTo>
                    <a:pt x="973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486826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519354" y="1351687"/>
              <a:ext cx="245110" cy="0"/>
            </a:xfrm>
            <a:custGeom>
              <a:avLst/>
              <a:gdLst/>
              <a:ahLst/>
              <a:cxnLst/>
              <a:rect l="l" t="t" r="r" b="b"/>
              <a:pathLst>
                <a:path w="245110" h="0">
                  <a:moveTo>
                    <a:pt x="0" y="0"/>
                  </a:moveTo>
                  <a:lnTo>
                    <a:pt x="244698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48870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269326" y="1351687"/>
              <a:ext cx="2250440" cy="720090"/>
            </a:xfrm>
            <a:custGeom>
              <a:avLst/>
              <a:gdLst/>
              <a:ahLst/>
              <a:cxnLst/>
              <a:rect l="l" t="t" r="r" b="b"/>
              <a:pathLst>
                <a:path w="2250440" h="720089">
                  <a:moveTo>
                    <a:pt x="2250027" y="0"/>
                  </a:moveTo>
                  <a:lnTo>
                    <a:pt x="2250027" y="720008"/>
                  </a:lnTo>
                </a:path>
                <a:path w="2250440" h="720089">
                  <a:moveTo>
                    <a:pt x="0" y="720008"/>
                  </a:moveTo>
                  <a:lnTo>
                    <a:pt x="0" y="12285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49082" y="144923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889346" y="901682"/>
              <a:ext cx="0" cy="283845"/>
            </a:xfrm>
            <a:custGeom>
              <a:avLst/>
              <a:gdLst/>
              <a:ahLst/>
              <a:cxnLst/>
              <a:rect l="l" t="t" r="r" b="b"/>
              <a:pathLst>
                <a:path w="0" h="283844">
                  <a:moveTo>
                    <a:pt x="0" y="0"/>
                  </a:moveTo>
                  <a:lnTo>
                    <a:pt x="0" y="283622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869102" y="1170121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69326" y="1351687"/>
              <a:ext cx="2250440" cy="720090"/>
            </a:xfrm>
            <a:custGeom>
              <a:avLst/>
              <a:gdLst/>
              <a:ahLst/>
              <a:cxnLst/>
              <a:rect l="l" t="t" r="r" b="b"/>
              <a:pathLst>
                <a:path w="2250440" h="720089">
                  <a:moveTo>
                    <a:pt x="1982052" y="0"/>
                  </a:moveTo>
                  <a:lnTo>
                    <a:pt x="2250027" y="0"/>
                  </a:lnTo>
                </a:path>
                <a:path w="2250440" h="720089">
                  <a:moveTo>
                    <a:pt x="1197858" y="720008"/>
                  </a:moveTo>
                  <a:lnTo>
                    <a:pt x="0" y="720008"/>
                  </a:lnTo>
                </a:path>
                <a:path w="2250440" h="720089">
                  <a:moveTo>
                    <a:pt x="2250027" y="720008"/>
                  </a:moveTo>
                  <a:lnTo>
                    <a:pt x="2067486" y="720008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311508" y="205145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11657" y="1256672"/>
              <a:ext cx="515620" cy="190500"/>
            </a:xfrm>
            <a:custGeom>
              <a:avLst/>
              <a:gdLst/>
              <a:ahLst/>
              <a:cxnLst/>
              <a:rect l="l" t="t" r="r" b="b"/>
              <a:pathLst>
                <a:path w="515619" h="190500">
                  <a:moveTo>
                    <a:pt x="515338" y="0"/>
                  </a:moveTo>
                  <a:lnTo>
                    <a:pt x="0" y="0"/>
                  </a:lnTo>
                  <a:lnTo>
                    <a:pt x="0" y="190030"/>
                  </a:lnTo>
                  <a:lnTo>
                    <a:pt x="515338" y="190030"/>
                  </a:lnTo>
                  <a:lnTo>
                    <a:pt x="515338" y="0"/>
                  </a:lnTo>
                  <a:close/>
                </a:path>
              </a:pathLst>
            </a:custGeom>
            <a:solidFill>
              <a:srgbClr val="0335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11657" y="1256672"/>
              <a:ext cx="515620" cy="190500"/>
            </a:xfrm>
            <a:custGeom>
              <a:avLst/>
              <a:gdLst/>
              <a:ahLst/>
              <a:cxnLst/>
              <a:rect l="l" t="t" r="r" b="b"/>
              <a:pathLst>
                <a:path w="515619" h="190500">
                  <a:moveTo>
                    <a:pt x="0" y="190030"/>
                  </a:moveTo>
                  <a:lnTo>
                    <a:pt x="515338" y="190030"/>
                  </a:lnTo>
                  <a:lnTo>
                    <a:pt x="515338" y="0"/>
                  </a:lnTo>
                  <a:lnTo>
                    <a:pt x="0" y="0"/>
                  </a:lnTo>
                  <a:lnTo>
                    <a:pt x="0" y="19003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011657" y="1256672"/>
            <a:ext cx="515620" cy="19050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ctr" marR="7620">
              <a:lnSpc>
                <a:spcPct val="100000"/>
              </a:lnSpc>
              <a:spcBef>
                <a:spcPts val="30"/>
              </a:spcBef>
            </a:pP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??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535262" y="691348"/>
            <a:ext cx="708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Road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Grade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5831" y="1056600"/>
            <a:ext cx="14420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Desired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dirty="0" sz="11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2525" sz="1650" spc="-37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baseline="2525" sz="16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124263" y="1056600"/>
            <a:ext cx="7905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Actual</a:t>
            </a:r>
            <a:r>
              <a:rPr dirty="0" sz="11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018225" y="1213140"/>
            <a:ext cx="1230630" cy="277495"/>
          </a:xfrm>
          <a:custGeom>
            <a:avLst/>
            <a:gdLst/>
            <a:ahLst/>
            <a:cxnLst/>
            <a:rect l="l" t="t" r="r" b="b"/>
            <a:pathLst>
              <a:path w="1230630" h="277494">
                <a:moveTo>
                  <a:pt x="0" y="277094"/>
                </a:moveTo>
                <a:lnTo>
                  <a:pt x="482226" y="277094"/>
                </a:lnTo>
                <a:lnTo>
                  <a:pt x="482226" y="0"/>
                </a:lnTo>
                <a:lnTo>
                  <a:pt x="0" y="0"/>
                </a:lnTo>
                <a:lnTo>
                  <a:pt x="0" y="277094"/>
                </a:lnTo>
                <a:close/>
              </a:path>
              <a:path w="1230630" h="277494">
                <a:moveTo>
                  <a:pt x="511619" y="277094"/>
                </a:moveTo>
                <a:lnTo>
                  <a:pt x="1230622" y="277094"/>
                </a:lnTo>
                <a:lnTo>
                  <a:pt x="1230622" y="0"/>
                </a:lnTo>
                <a:lnTo>
                  <a:pt x="511619" y="0"/>
                </a:lnTo>
                <a:lnTo>
                  <a:pt x="511619" y="277094"/>
                </a:lnTo>
                <a:close/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494962" y="1234311"/>
            <a:ext cx="751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Auto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Body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492432" y="1933149"/>
            <a:ext cx="816610" cy="277495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275"/>
              </a:spcBef>
            </a:pPr>
            <a:r>
              <a:rPr dirty="0" sz="1100" spc="-45">
                <a:solidFill>
                  <a:srgbClr val="FFFFFF"/>
                </a:solidFill>
                <a:latin typeface="Arial"/>
                <a:cs typeface="Arial"/>
              </a:rPr>
              <a:t>Speedometer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532585" y="1337753"/>
            <a:ext cx="96011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Throttle</a:t>
            </a:r>
            <a:r>
              <a:rPr dirty="0" sz="11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40404" sz="1650" spc="-37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endParaRPr baseline="40404" sz="16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412659" y="1866606"/>
            <a:ext cx="9734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60">
                <a:solidFill>
                  <a:srgbClr val="FFFFFF"/>
                </a:solidFill>
                <a:latin typeface="Arial"/>
                <a:cs typeface="Arial"/>
              </a:rPr>
              <a:t>Measured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355075"/>
            <a:ext cx="65201" cy="65201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565107"/>
            <a:ext cx="65201" cy="65201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402932" y="2227780"/>
            <a:ext cx="407924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objective?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dirty="0" sz="1100" spc="-7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FFFFFF"/>
                </a:solidFill>
                <a:latin typeface="Arial"/>
                <a:cs typeface="Arial"/>
              </a:rPr>
              <a:t>process,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output,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actuator,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FFFFFF"/>
                </a:solidFill>
                <a:latin typeface="Arial"/>
                <a:cs typeface="Arial"/>
              </a:rPr>
              <a:t>sensor,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FFFFFF"/>
                </a:solidFill>
                <a:latin typeface="Arial"/>
                <a:cs typeface="Arial"/>
              </a:rPr>
              <a:t>reference,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disturbance?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dirty="0" spc="80"/>
              <a:t> </a:t>
            </a:r>
            <a:r>
              <a:rPr dirty="0"/>
              <a:t>Ctrl</a:t>
            </a:r>
            <a:r>
              <a:rPr dirty="0" spc="75"/>
              <a:t> </a:t>
            </a:r>
            <a:r>
              <a:rPr dirty="0"/>
              <a:t>Intro</a:t>
            </a:r>
            <a:r>
              <a:rPr dirty="0" spc="320"/>
              <a:t> </a:t>
            </a:r>
            <a:r>
              <a:rPr dirty="0"/>
              <a:t>(w</a:t>
            </a:r>
            <a:r>
              <a:rPr dirty="0" spc="75"/>
              <a:t> </a:t>
            </a:r>
            <a:r>
              <a:rPr dirty="0"/>
              <a:t>Matlab</a:t>
            </a:r>
            <a:r>
              <a:rPr dirty="0" spc="80"/>
              <a:t> &amp;</a:t>
            </a:r>
            <a:r>
              <a:rPr dirty="0" spc="75"/>
              <a:t> </a:t>
            </a:r>
            <a:r>
              <a:rPr dirty="0" spc="-10"/>
              <a:t>Python)</a:t>
            </a:r>
          </a:p>
        </p:txBody>
      </p:sp>
      <p:sp>
        <p:nvSpPr>
          <p:cNvPr id="34" name="object 34" descr="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600" spc="-1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30"/>
              <a:t>17</a:t>
            </a:fld>
            <a:r>
              <a:rPr dirty="0" spc="-60"/>
              <a:t> </a:t>
            </a:r>
            <a:r>
              <a:rPr dirty="0" spc="150"/>
              <a:t>/</a:t>
            </a:r>
            <a:r>
              <a:rPr dirty="0" spc="-60"/>
              <a:t> </a:t>
            </a:r>
            <a:r>
              <a:rPr dirty="0" spc="-3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 Xu Chen </dc:creator>
  <dc:subject>scripts for Org-Coursepack </dc:subject>
  <dc:title>Introduction to Modern Controls - Introduction</dc:title>
  <dcterms:created xsi:type="dcterms:W3CDTF">2025-07-09T01:40:47Z</dcterms:created>
  <dcterms:modified xsi:type="dcterms:W3CDTF">2025-07-09T01:40:47Z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Emacs 29.4 (Org mode 9.7.11)</vt:lpwstr>
  </property>
  <property fmtid="{D5CDD505-2E9C-101B-9397-08002B2CF9AE}" pid="4" name="Producer">
    <vt:lpwstr>xdvipdfmx (20240407)</vt:lpwstr>
  </property>
  <property fmtid="{D5CDD505-2E9C-101B-9397-08002B2CF9AE}" pid="5" name="LastSaved">
    <vt:filetime>2025-01-13T00:00:00Z</vt:filetime>
  </property>
</Properties>
</file>